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453" r:id="rId3"/>
    <p:sldId id="460" r:id="rId4"/>
    <p:sldId id="360" r:id="rId5"/>
    <p:sldId id="461" r:id="rId6"/>
    <p:sldId id="468" r:id="rId7"/>
    <p:sldId id="469" r:id="rId8"/>
    <p:sldId id="470" r:id="rId9"/>
    <p:sldId id="471" r:id="rId10"/>
    <p:sldId id="473" r:id="rId11"/>
    <p:sldId id="474" r:id="rId12"/>
    <p:sldId id="475" r:id="rId13"/>
    <p:sldId id="476" r:id="rId14"/>
    <p:sldId id="477" r:id="rId15"/>
    <p:sldId id="478" r:id="rId16"/>
    <p:sldId id="479" r:id="rId17"/>
    <p:sldId id="480" r:id="rId18"/>
    <p:sldId id="481" r:id="rId19"/>
    <p:sldId id="482" r:id="rId20"/>
    <p:sldId id="483" r:id="rId21"/>
    <p:sldId id="484" r:id="rId22"/>
    <p:sldId id="358"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DD642F"/>
    <a:srgbClr val="00A169"/>
    <a:srgbClr val="595A5D"/>
    <a:srgbClr val="56B48C"/>
    <a:srgbClr val="FFFFFF"/>
    <a:srgbClr val="80391B"/>
    <a:srgbClr val="9D3F2F"/>
    <a:srgbClr val="FA5B22"/>
    <a:srgbClr val="F9F9F9"/>
    <a:srgbClr val="EDEDE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1A9B5E2E-ACFE-4EDE-ACC5-077EDDE4C6CF}">
  <a:tblStyle styleId="{1A9B5E2E-ACFE-4EDE-ACC5-077EDDE4C6C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180" autoAdjust="0"/>
  </p:normalViewPr>
  <p:slideViewPr>
    <p:cSldViewPr snapToGrid="0">
      <p:cViewPr varScale="1">
        <p:scale>
          <a:sx n="109" d="100"/>
          <a:sy n="109" d="100"/>
        </p:scale>
        <p:origin x="-204" y="-78"/>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12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xmlns="" val="319652480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putty.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027986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758949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75894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758949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latin typeface="+mn-lt"/>
                <a:ea typeface="+mn-ea"/>
                <a:cs typeface="+mn-cs"/>
              </a:rPr>
              <a:t>The most standard way of connecting with our Raspberry Pi is using a monitor, keyboard, and mouse. Plug in a monitor through the Raspberry Pi’s HDMI port and the keyboard/mouse through the USB A ports. Upon supplying the Raspberry Pi with power, you will immediately see a user friendly interface. At this point, your Raspberry Pi will be able to do almost everything your personal computer can: access the Internet, create documents, play games, and more! </a:t>
            </a:r>
            <a:endParaRPr lang="en-US" b="0" dirty="0" smtClean="0"/>
          </a:p>
          <a:p>
            <a:pPr rtl="0"/>
            <a:r>
              <a:rPr lang="en-US" dirty="0" smtClean="0"/>
              <a:t/>
            </a:r>
            <a:br>
              <a:rPr lang="en-US" dirty="0" smtClean="0"/>
            </a:br>
            <a:r>
              <a:rPr lang="en-US" sz="1100" b="0" i="0" u="none" strike="noStrike" kern="1200" dirty="0" smtClean="0">
                <a:solidFill>
                  <a:schemeClr val="tx1"/>
                </a:solidFill>
                <a:latin typeface="+mn-lt"/>
                <a:ea typeface="+mn-ea"/>
                <a:cs typeface="+mn-cs"/>
              </a:rPr>
              <a:t>Set </a:t>
            </a:r>
            <a:r>
              <a:rPr lang="en-US" sz="1100" b="0" i="0" u="none" strike="noStrike" kern="1200" dirty="0" err="1" smtClean="0">
                <a:solidFill>
                  <a:schemeClr val="tx1"/>
                </a:solidFill>
                <a:latin typeface="+mn-lt"/>
                <a:ea typeface="+mn-ea"/>
                <a:cs typeface="+mn-cs"/>
              </a:rPr>
              <a:t>Wifi</a:t>
            </a:r>
            <a:endParaRPr lang="en-US" b="1" dirty="0" smtClean="0"/>
          </a:p>
          <a:p>
            <a:pPr rtl="0"/>
            <a:r>
              <a:rPr lang="en-US" sz="1100" b="0" i="0" u="none" strike="noStrike" kern="1200" dirty="0" smtClean="0">
                <a:solidFill>
                  <a:schemeClr val="tx1"/>
                </a:solidFill>
                <a:latin typeface="+mn-lt"/>
                <a:ea typeface="+mn-ea"/>
                <a:cs typeface="+mn-cs"/>
              </a:rPr>
              <a:t>Click on top-right icon, turn on </a:t>
            </a:r>
            <a:r>
              <a:rPr lang="en-US" sz="1100" b="0" i="0" u="none" strike="noStrike" kern="1200" dirty="0" err="1" smtClean="0">
                <a:solidFill>
                  <a:schemeClr val="tx1"/>
                </a:solidFill>
                <a:latin typeface="+mn-lt"/>
                <a:ea typeface="+mn-ea"/>
                <a:cs typeface="+mn-cs"/>
              </a:rPr>
              <a:t>wifi</a:t>
            </a:r>
            <a:r>
              <a:rPr lang="en-US" sz="1100" b="0" i="0" u="none" strike="noStrike" kern="1200" dirty="0" smtClean="0">
                <a:solidFill>
                  <a:schemeClr val="tx1"/>
                </a:solidFill>
                <a:latin typeface="+mn-lt"/>
                <a:ea typeface="+mn-ea"/>
                <a:cs typeface="+mn-cs"/>
              </a:rPr>
              <a:t>, select </a:t>
            </a:r>
            <a:r>
              <a:rPr lang="en-US" sz="1100" b="0" i="0" u="none" strike="noStrike" kern="1200" dirty="0" err="1" smtClean="0">
                <a:solidFill>
                  <a:schemeClr val="tx1"/>
                </a:solidFill>
                <a:latin typeface="+mn-lt"/>
                <a:ea typeface="+mn-ea"/>
                <a:cs typeface="+mn-cs"/>
              </a:rPr>
              <a:t>Wifi</a:t>
            </a:r>
            <a:r>
              <a:rPr lang="en-US" sz="1100" b="0" i="0" u="none" strike="noStrike" kern="1200" dirty="0" smtClean="0">
                <a:solidFill>
                  <a:schemeClr val="tx1"/>
                </a:solidFill>
                <a:latin typeface="+mn-lt"/>
                <a:ea typeface="+mn-ea"/>
                <a:cs typeface="+mn-cs"/>
              </a:rPr>
              <a:t> name and input password. The Pi is on </a:t>
            </a:r>
            <a:r>
              <a:rPr lang="en-US" sz="1100" b="0" i="0" u="none" strike="noStrike" kern="1200" dirty="0" err="1" smtClean="0">
                <a:solidFill>
                  <a:schemeClr val="tx1"/>
                </a:solidFill>
                <a:latin typeface="+mn-lt"/>
                <a:ea typeface="+mn-ea"/>
                <a:cs typeface="+mn-cs"/>
              </a:rPr>
              <a:t>wifi</a:t>
            </a:r>
            <a:r>
              <a:rPr lang="en-US" sz="1100" b="0" i="0" u="none" strike="noStrike" kern="1200" dirty="0" smtClean="0">
                <a:solidFill>
                  <a:schemeClr val="tx1"/>
                </a:solidFill>
                <a:latin typeface="+mn-lt"/>
                <a:ea typeface="+mn-ea"/>
                <a:cs typeface="+mn-cs"/>
              </a:rPr>
              <a:t> network.</a:t>
            </a:r>
            <a:endParaRPr lang="en-US" b="0" dirty="0" smtClean="0"/>
          </a:p>
          <a:p>
            <a:pPr rtl="0"/>
            <a:r>
              <a:rPr lang="en-US" sz="1100" b="0" i="0" u="none" strike="noStrike" kern="1200" dirty="0" smtClean="0">
                <a:solidFill>
                  <a:schemeClr val="tx1"/>
                </a:solidFill>
                <a:latin typeface="+mn-lt"/>
                <a:ea typeface="+mn-ea"/>
                <a:cs typeface="+mn-cs"/>
              </a:rPr>
              <a:t>After connection, click the icon again, then move cursor over the icon, the IP address will be displayed as example: 192.168.0.15, or restart Pi, the IP will be displayed on LCD. The IP can be used by other computer / laptop / </a:t>
            </a:r>
            <a:r>
              <a:rPr lang="en-US" sz="1100" b="0" i="0" u="none" strike="noStrike" kern="1200" dirty="0" err="1" smtClean="0">
                <a:solidFill>
                  <a:schemeClr val="tx1"/>
                </a:solidFill>
                <a:latin typeface="+mn-lt"/>
                <a:ea typeface="+mn-ea"/>
                <a:cs typeface="+mn-cs"/>
              </a:rPr>
              <a:t>ipad</a:t>
            </a:r>
            <a:r>
              <a:rPr lang="en-US" sz="1100" b="0" i="0" u="none" strike="noStrike" kern="1200" dirty="0" smtClean="0">
                <a:solidFill>
                  <a:schemeClr val="tx1"/>
                </a:solidFill>
                <a:latin typeface="+mn-lt"/>
                <a:ea typeface="+mn-ea"/>
                <a:cs typeface="+mn-cs"/>
              </a:rPr>
              <a:t> / phone through VNC.</a:t>
            </a:r>
            <a:endParaRPr lang="en-US" b="0" dirty="0" smtClean="0"/>
          </a:p>
          <a:p>
            <a:pPr rtl="0"/>
            <a:r>
              <a:rPr lang="en-US" dirty="0" smtClean="0"/>
              <a:t/>
            </a:r>
            <a:br>
              <a:rPr lang="en-US" dirty="0" smtClean="0"/>
            </a:br>
            <a:r>
              <a:rPr lang="en-US" sz="1100" b="0" i="0" u="none" strike="noStrike" kern="1200" dirty="0" smtClean="0">
                <a:solidFill>
                  <a:schemeClr val="tx1"/>
                </a:solidFill>
                <a:latin typeface="+mn-lt"/>
                <a:ea typeface="+mn-ea"/>
                <a:cs typeface="+mn-cs"/>
              </a:rPr>
              <a:t>VNC</a:t>
            </a:r>
            <a:endParaRPr lang="en-US" b="1" dirty="0" smtClean="0"/>
          </a:p>
          <a:p>
            <a:pPr rtl="0"/>
            <a:r>
              <a:rPr lang="en-US" sz="1100" b="0" i="0" u="none" strike="noStrike" kern="1200" dirty="0" smtClean="0">
                <a:solidFill>
                  <a:schemeClr val="tx1"/>
                </a:solidFill>
                <a:latin typeface="+mn-lt"/>
                <a:ea typeface="+mn-ea"/>
                <a:cs typeface="+mn-cs"/>
              </a:rPr>
              <a:t>Virtual Network Computing (VNC) is another method of remotely connecting with a device such as Raspberry Pi without monitor / keyboard / mouse. When connected with the Raspberry Pi, all mouse and keyboard events from the remotely connected device are transmitted to the Pi, and the graphical interface is updated accordingly.</a:t>
            </a:r>
            <a:endParaRPr lang="en-US" b="0" dirty="0" smtClean="0"/>
          </a:p>
          <a:p>
            <a:pPr rtl="0"/>
            <a:r>
              <a:rPr lang="en-US" dirty="0" smtClean="0"/>
              <a:t/>
            </a:r>
            <a:br>
              <a:rPr lang="en-US" dirty="0" smtClean="0"/>
            </a:br>
            <a:r>
              <a:rPr lang="en-US" sz="1100" b="0" i="0" u="none" strike="noStrike" kern="1200" dirty="0" smtClean="0">
                <a:solidFill>
                  <a:schemeClr val="tx1"/>
                </a:solidFill>
                <a:latin typeface="+mn-lt"/>
                <a:ea typeface="+mn-ea"/>
                <a:cs typeface="+mn-cs"/>
              </a:rPr>
              <a:t>SSH (option)</a:t>
            </a:r>
            <a:endParaRPr lang="en-US" b="1" dirty="0" smtClean="0"/>
          </a:p>
          <a:p>
            <a:pPr rtl="0"/>
            <a:r>
              <a:rPr lang="en-US" sz="1100" b="0" i="0" u="none" strike="noStrike" kern="1200" dirty="0" smtClean="0">
                <a:solidFill>
                  <a:schemeClr val="tx1"/>
                </a:solidFill>
                <a:latin typeface="+mn-lt"/>
                <a:ea typeface="+mn-ea"/>
                <a:cs typeface="+mn-cs"/>
              </a:rPr>
              <a:t>Secure Shell (SSH) is a secured network protocol that allows for a secure remote login from one computer to another without window user interface. We can use SSH to create tunnels between your personal computer and the Raspberry Pi, allowing us to operate the Raspberry Pi as a headless device. In order to utilize the device, users must be familiar with the terminal command line to execute commands.</a:t>
            </a:r>
            <a:endParaRPr lang="en-US" b="0" dirty="0" smtClean="0"/>
          </a:p>
          <a:p>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latin typeface="+mn-lt"/>
                <a:ea typeface="+mn-ea"/>
                <a:cs typeface="+mn-cs"/>
              </a:rPr>
              <a:t>Setup Connection:</a:t>
            </a:r>
            <a:endParaRPr lang="en-US" b="1" dirty="0" smtClean="0"/>
          </a:p>
          <a:p>
            <a:pPr rtl="0" fontAlgn="base"/>
            <a:r>
              <a:rPr lang="en-US" sz="1100" b="0" i="0" u="none" strike="noStrike" kern="1200" dirty="0" smtClean="0">
                <a:solidFill>
                  <a:schemeClr val="tx1"/>
                </a:solidFill>
                <a:latin typeface="+mn-lt"/>
                <a:ea typeface="+mn-ea"/>
                <a:cs typeface="+mn-cs"/>
              </a:rPr>
              <a:t>Insert 16G Micro SD card into Raspberry Pi</a:t>
            </a:r>
          </a:p>
          <a:p>
            <a:pPr rtl="0" fontAlgn="base"/>
            <a:r>
              <a:rPr lang="en-US" sz="1100" b="0" i="0" u="none" strike="noStrike" kern="1200" dirty="0" smtClean="0">
                <a:solidFill>
                  <a:schemeClr val="tx1"/>
                </a:solidFill>
                <a:latin typeface="+mn-lt"/>
                <a:ea typeface="+mn-ea"/>
                <a:cs typeface="+mn-cs"/>
              </a:rPr>
              <a:t>Connect 40 pin cable as following picture, notice red line must be aligned as the picture and plug LCD on.</a:t>
            </a:r>
          </a:p>
          <a:p>
            <a:pPr rtl="0" fontAlgn="base"/>
            <a:r>
              <a:rPr lang="en-US" sz="1100" b="0" i="0" u="none" strike="noStrike" kern="1200" dirty="0" smtClean="0">
                <a:solidFill>
                  <a:schemeClr val="tx1"/>
                </a:solidFill>
                <a:latin typeface="+mn-lt"/>
                <a:ea typeface="+mn-ea"/>
                <a:cs typeface="+mn-cs"/>
              </a:rPr>
              <a:t>Connect Micro USB cable to the Pi and a 5V phone charger or a computer USB port.</a:t>
            </a:r>
          </a:p>
          <a:p>
            <a:pPr rtl="0" fontAlgn="base"/>
            <a:r>
              <a:rPr lang="en-US" sz="1100" b="0" i="0" u="none" strike="noStrike" kern="1200" dirty="0" smtClean="0">
                <a:solidFill>
                  <a:schemeClr val="tx1"/>
                </a:solidFill>
                <a:latin typeface="+mn-lt"/>
                <a:ea typeface="+mn-ea"/>
                <a:cs typeface="+mn-cs"/>
              </a:rPr>
              <a:t>After connect the power, after about 30 seconds, a beep sound, and LCD display IP address message.</a:t>
            </a:r>
          </a:p>
          <a:p>
            <a:pPr lvl="0" rtl="0">
              <a:spcBef>
                <a:spcPts val="0"/>
              </a:spcBef>
              <a:buNone/>
            </a:pP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latin typeface="+mn-lt"/>
                <a:ea typeface="+mn-ea"/>
                <a:cs typeface="+mn-cs"/>
              </a:rPr>
              <a:t>SSH (option)</a:t>
            </a:r>
            <a:endParaRPr lang="en-US" b="1" dirty="0" smtClean="0"/>
          </a:p>
          <a:p>
            <a:pPr rtl="0"/>
            <a:r>
              <a:rPr lang="en-US" sz="1100" b="0" i="0" u="none" strike="noStrike" kern="1200" dirty="0" smtClean="0">
                <a:solidFill>
                  <a:schemeClr val="tx1"/>
                </a:solidFill>
                <a:latin typeface="+mn-lt"/>
                <a:ea typeface="+mn-ea"/>
                <a:cs typeface="+mn-cs"/>
              </a:rPr>
              <a:t>Secure Shell (SSH) is a secured network protocol that allows for a secure remote login from one computer to another without window user interface. We can use SSH to create tunnels between your personal computer and the Raspberry Pi, allowing us to operate the Raspberry Pi as a headless device. In order to utilize the device, users must be familiar with the terminal command line to execute commands.</a:t>
            </a:r>
            <a:endParaRPr lang="en-US" b="0" dirty="0" smtClean="0"/>
          </a:p>
          <a:p>
            <a:pPr rtl="0"/>
            <a:r>
              <a:rPr lang="en-US" b="0" dirty="0" smtClean="0"/>
              <a:t/>
            </a:r>
            <a:br>
              <a:rPr lang="en-US" b="0" dirty="0" smtClean="0"/>
            </a:br>
            <a:r>
              <a:rPr lang="en-US" sz="1100" b="0" i="0" u="none" strike="noStrike" kern="1200" dirty="0" smtClean="0">
                <a:solidFill>
                  <a:schemeClr val="tx1"/>
                </a:solidFill>
                <a:latin typeface="+mn-lt"/>
                <a:ea typeface="+mn-ea"/>
                <a:cs typeface="+mn-cs"/>
              </a:rPr>
              <a:t>Getting Set Up:</a:t>
            </a:r>
            <a:endParaRPr lang="en-US" b="0" dirty="0" smtClean="0"/>
          </a:p>
          <a:p>
            <a:pPr rtl="0"/>
            <a:r>
              <a:rPr lang="en-US" sz="1100" b="0" i="0" u="none" strike="noStrike" kern="1200" dirty="0" smtClean="0">
                <a:solidFill>
                  <a:schemeClr val="tx1"/>
                </a:solidFill>
                <a:latin typeface="+mn-lt"/>
                <a:ea typeface="+mn-ea"/>
                <a:cs typeface="+mn-cs"/>
              </a:rPr>
              <a:t>Windows:</a:t>
            </a:r>
            <a:endParaRPr lang="en-US" b="0" dirty="0" smtClean="0"/>
          </a:p>
          <a:p>
            <a:pPr rtl="0"/>
            <a:r>
              <a:rPr lang="en-US" sz="1100" b="0" i="0" u="none" strike="noStrike" kern="1200" dirty="0" smtClean="0">
                <a:solidFill>
                  <a:schemeClr val="tx1"/>
                </a:solidFill>
                <a:latin typeface="+mn-lt"/>
                <a:ea typeface="+mn-ea"/>
                <a:cs typeface="+mn-cs"/>
              </a:rPr>
              <a:t>Install </a:t>
            </a:r>
            <a:r>
              <a:rPr lang="en-US" sz="1100" b="0" i="0" u="sng" strike="noStrike" kern="1200" dirty="0" err="1" smtClean="0">
                <a:solidFill>
                  <a:schemeClr val="tx1"/>
                </a:solidFill>
                <a:latin typeface="+mn-lt"/>
                <a:ea typeface="+mn-ea"/>
                <a:cs typeface="+mn-cs"/>
                <a:hlinkClick r:id="rId3"/>
              </a:rPr>
              <a:t>PuTTY</a:t>
            </a:r>
            <a:endParaRPr lang="en-US" b="0" dirty="0" smtClean="0"/>
          </a:p>
          <a:p>
            <a:r>
              <a:rPr lang="en-US" dirty="0" smtClean="0"/>
              <a:t/>
            </a:r>
            <a:br>
              <a:rPr lang="en-US" dirty="0" smtClean="0"/>
            </a:br>
            <a:r>
              <a:rPr lang="en-US" sz="1100" b="0" i="0" u="none" strike="noStrike" kern="1200" dirty="0" err="1" smtClean="0">
                <a:solidFill>
                  <a:schemeClr val="tx1"/>
                </a:solidFill>
                <a:latin typeface="+mn-lt"/>
                <a:ea typeface="+mn-ea"/>
                <a:cs typeface="+mn-cs"/>
              </a:rPr>
              <a:t>MacOS</a:t>
            </a:r>
            <a:r>
              <a:rPr lang="en-US" sz="1100" b="0" i="0" u="none" strike="noStrike" kern="1200" dirty="0" smtClean="0">
                <a:solidFill>
                  <a:schemeClr val="tx1"/>
                </a:solidFill>
                <a:latin typeface="+mn-lt"/>
                <a:ea typeface="+mn-ea"/>
                <a:cs typeface="+mn-cs"/>
              </a:rPr>
              <a:t> or Linux:</a:t>
            </a:r>
            <a:endParaRPr lang="en-US" b="0" dirty="0" smtClean="0"/>
          </a:p>
          <a:p>
            <a:pPr rtl="0"/>
            <a:r>
              <a:rPr lang="en-US" sz="1100" b="0" i="0" u="none" strike="noStrike" kern="1200" dirty="0" smtClean="0">
                <a:solidFill>
                  <a:schemeClr val="tx1"/>
                </a:solidFill>
                <a:latin typeface="+mn-lt"/>
                <a:ea typeface="+mn-ea"/>
                <a:cs typeface="+mn-cs"/>
              </a:rPr>
              <a:t>Use the built-in </a:t>
            </a:r>
            <a:r>
              <a:rPr lang="en-US" sz="1100" b="0" i="0" u="none" strike="noStrike" kern="1200" dirty="0" err="1" smtClean="0">
                <a:solidFill>
                  <a:schemeClr val="tx1"/>
                </a:solidFill>
                <a:latin typeface="+mn-lt"/>
                <a:ea typeface="+mn-ea"/>
                <a:cs typeface="+mn-cs"/>
              </a:rPr>
              <a:t>ssh</a:t>
            </a:r>
            <a:r>
              <a:rPr lang="en-US" sz="1100" b="0" i="0" u="none" strike="noStrike" kern="1200" dirty="0" smtClean="0">
                <a:solidFill>
                  <a:schemeClr val="tx1"/>
                </a:solidFill>
                <a:latin typeface="+mn-lt"/>
                <a:ea typeface="+mn-ea"/>
                <a:cs typeface="+mn-cs"/>
              </a:rPr>
              <a:t> command to SSH into a device using the IP Address</a:t>
            </a:r>
            <a:endParaRPr lang="en-US" b="0" dirty="0" smtClean="0"/>
          </a:p>
          <a:p>
            <a:pPr rtl="0"/>
            <a:r>
              <a:rPr lang="en-US" sz="1100" b="0" i="0" u="none" strike="noStrike" kern="1200" dirty="0" err="1" smtClean="0">
                <a:solidFill>
                  <a:schemeClr val="tx1"/>
                </a:solidFill>
                <a:latin typeface="+mn-lt"/>
                <a:ea typeface="+mn-ea"/>
                <a:cs typeface="+mn-cs"/>
              </a:rPr>
              <a:t>ssh</a:t>
            </a:r>
            <a:r>
              <a:rPr lang="en-US" sz="1100" b="0" i="0" u="none" strike="noStrike" kern="1200" dirty="0" smtClean="0">
                <a:solidFill>
                  <a:schemeClr val="tx1"/>
                </a:solidFill>
                <a:latin typeface="+mn-lt"/>
                <a:ea typeface="+mn-ea"/>
                <a:cs typeface="+mn-cs"/>
              </a:rPr>
              <a:t> &lt;username&gt;@&lt;</a:t>
            </a:r>
            <a:r>
              <a:rPr lang="en-US" sz="1100" b="0" i="0" u="none" strike="noStrike" kern="1200" dirty="0" err="1" smtClean="0">
                <a:solidFill>
                  <a:schemeClr val="tx1"/>
                </a:solidFill>
                <a:latin typeface="+mn-lt"/>
                <a:ea typeface="+mn-ea"/>
                <a:cs typeface="+mn-cs"/>
              </a:rPr>
              <a:t>ip</a:t>
            </a:r>
            <a:r>
              <a:rPr lang="en-US" sz="1100" b="0" i="0" u="none" strike="noStrike" kern="1200" dirty="0" smtClean="0">
                <a:solidFill>
                  <a:schemeClr val="tx1"/>
                </a:solidFill>
                <a:latin typeface="+mn-lt"/>
                <a:ea typeface="+mn-ea"/>
                <a:cs typeface="+mn-cs"/>
              </a:rPr>
              <a:t>-address&gt;</a:t>
            </a:r>
            <a:endParaRPr lang="en-US" b="0" dirty="0" smtClean="0"/>
          </a:p>
          <a:p>
            <a:pPr rtl="0"/>
            <a:r>
              <a:rPr lang="en-US" sz="1100" b="0" i="0" u="none" strike="noStrike" kern="1200" dirty="0" smtClean="0">
                <a:solidFill>
                  <a:schemeClr val="tx1"/>
                </a:solidFill>
                <a:latin typeface="+mn-lt"/>
                <a:ea typeface="+mn-ea"/>
                <a:cs typeface="+mn-cs"/>
              </a:rPr>
              <a:t>Ex. </a:t>
            </a:r>
            <a:r>
              <a:rPr lang="en-US" sz="1100" b="0" i="0" u="none" strike="noStrike" kern="1200" dirty="0" err="1" smtClean="0">
                <a:solidFill>
                  <a:schemeClr val="tx1"/>
                </a:solidFill>
                <a:latin typeface="+mn-lt"/>
                <a:ea typeface="+mn-ea"/>
                <a:cs typeface="+mn-cs"/>
              </a:rPr>
              <a:t>ssh</a:t>
            </a:r>
            <a:r>
              <a:rPr lang="en-US" sz="1100" b="0" i="0" u="none" strike="noStrike" kern="1200" dirty="0" smtClean="0">
                <a:solidFill>
                  <a:schemeClr val="tx1"/>
                </a:solidFill>
                <a:latin typeface="+mn-lt"/>
                <a:ea typeface="+mn-ea"/>
                <a:cs typeface="+mn-cs"/>
              </a:rPr>
              <a:t> pi@193.24.1.15</a:t>
            </a:r>
            <a:endParaRPr lang="en-US" b="0" dirty="0" smtClean="0"/>
          </a:p>
          <a:p>
            <a:r>
              <a:rPr lang="en-US" dirty="0" smtClean="0"/>
              <a:t/>
            </a:r>
            <a:br>
              <a:rPr lang="en-US" dirty="0" smtClean="0"/>
            </a:b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latin typeface="+mn-lt"/>
                <a:ea typeface="+mn-ea"/>
                <a:cs typeface="+mn-cs"/>
              </a:rPr>
              <a:t>Get the IP address for Raspberry Pi can be tedious,</a:t>
            </a:r>
            <a:r>
              <a:rPr lang="en-US" sz="1100" b="0" i="0" u="none" strike="noStrike" kern="1200" baseline="0" dirty="0" smtClean="0">
                <a:solidFill>
                  <a:schemeClr val="tx1"/>
                </a:solidFill>
                <a:latin typeface="+mn-lt"/>
                <a:ea typeface="+mn-ea"/>
                <a:cs typeface="+mn-cs"/>
              </a:rPr>
              <a:t> especially when we try to connect to laptop, and without bother to hook on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monitor, keyboard and mouse, the very basic information is the IP address (of Raspberry Pi after boot up) in 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tx1"/>
                </a:solidFill>
                <a:latin typeface="+mn-lt"/>
                <a:ea typeface="+mn-ea"/>
                <a:cs typeface="+mn-cs"/>
              </a:rPr>
              <a:t>With </a:t>
            </a:r>
            <a:r>
              <a:rPr lang="en-US" sz="1100" b="0" i="0" u="none" strike="noStrike" kern="1200" baseline="0" dirty="0" err="1" smtClean="0">
                <a:solidFill>
                  <a:schemeClr val="tx1"/>
                </a:solidFill>
                <a:latin typeface="+mn-lt"/>
                <a:ea typeface="+mn-ea"/>
                <a:cs typeface="+mn-cs"/>
              </a:rPr>
              <a:t>Innovaker</a:t>
            </a:r>
            <a:r>
              <a:rPr lang="en-US" sz="1100" b="0" i="0" u="none" strike="noStrike" kern="1200" baseline="0" dirty="0" smtClean="0">
                <a:solidFill>
                  <a:schemeClr val="tx1"/>
                </a:solidFill>
                <a:latin typeface="+mn-lt"/>
                <a:ea typeface="+mn-ea"/>
                <a:cs typeface="+mn-cs"/>
              </a:rPr>
              <a:t> Kits, besides this standard option, we have two more special designed option to easily get the IP address, which is quite handy.</a:t>
            </a:r>
            <a:endParaRPr lang="en-US" sz="1100" b="0" i="0" u="none" strike="noStrike"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 Kits special feature (not come with </a:t>
            </a:r>
            <a:r>
              <a:rPr lang="en-US" sz="1100" b="0" i="0" u="none" strike="noStrike" kern="1200" dirty="0" err="1" smtClean="0">
                <a:solidFill>
                  <a:schemeClr val="tx1"/>
                </a:solidFill>
                <a:latin typeface="+mn-lt"/>
                <a:ea typeface="+mn-ea"/>
                <a:cs typeface="+mn-cs"/>
              </a:rPr>
              <a:t>Raspbian</a:t>
            </a:r>
            <a:r>
              <a:rPr lang="en-US" sz="1100" b="0" i="0" u="none" strike="noStrike" kern="1200" dirty="0" smtClean="0">
                <a:solidFill>
                  <a:schemeClr val="tx1"/>
                </a:solidFill>
                <a:latin typeface="+mn-lt"/>
                <a:ea typeface="+mn-ea"/>
                <a:cs typeface="+mn-cs"/>
              </a:rPr>
              <a:t>)</a:t>
            </a:r>
          </a:p>
          <a:p>
            <a:pPr lvl="0" rtl="0">
              <a:spcBef>
                <a:spcPts val="0"/>
              </a:spcBef>
              <a:buNone/>
            </a:pP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xmlns="" val="1480321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1480321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1480321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1480321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latin typeface="+mn-lt"/>
                <a:ea typeface="+mn-ea"/>
                <a:cs typeface="+mn-cs"/>
              </a:rPr>
              <a:t>IP address</a:t>
            </a:r>
            <a:endParaRPr lang="en-US" b="1" dirty="0" smtClean="0"/>
          </a:p>
          <a:p>
            <a:pPr rtl="0"/>
            <a:r>
              <a:rPr lang="en-US" sz="1100" b="0" i="0" u="none" strike="noStrike" kern="1200" dirty="0" smtClean="0">
                <a:solidFill>
                  <a:schemeClr val="tx1"/>
                </a:solidFill>
                <a:latin typeface="+mn-lt"/>
                <a:ea typeface="+mn-ea"/>
                <a:cs typeface="+mn-cs"/>
              </a:rPr>
              <a:t>Get Pi IP address is one important step to use Pi with laptop or other computer.</a:t>
            </a:r>
            <a:endParaRPr lang="en-US" b="0" dirty="0" smtClean="0"/>
          </a:p>
          <a:p>
            <a:pPr rtl="0"/>
            <a:r>
              <a:rPr lang="en-US" sz="1100" b="0" i="0" u="none" strike="noStrike" kern="1200" dirty="0" smtClean="0">
                <a:solidFill>
                  <a:schemeClr val="tx1"/>
                </a:solidFill>
                <a:latin typeface="+mn-lt"/>
                <a:ea typeface="+mn-ea"/>
                <a:cs typeface="+mn-cs"/>
              </a:rPr>
              <a:t>If IP address for example as “192.168.0.15” is displayed on LCD, go to chapter VNC.</a:t>
            </a:r>
            <a:endParaRPr lang="en-US" b="0" dirty="0" smtClean="0"/>
          </a:p>
          <a:p>
            <a:pPr rtl="0"/>
            <a:r>
              <a:rPr lang="en-US" b="0" dirty="0" smtClean="0"/>
              <a:t/>
            </a:r>
            <a:br>
              <a:rPr lang="en-US" b="0" dirty="0" smtClean="0"/>
            </a:br>
            <a:r>
              <a:rPr lang="en-US" sz="1100" b="0" i="0" u="none" strike="noStrike" kern="1200" dirty="0" smtClean="0">
                <a:solidFill>
                  <a:schemeClr val="tx1"/>
                </a:solidFill>
                <a:latin typeface="+mn-lt"/>
                <a:ea typeface="+mn-ea"/>
                <a:cs typeface="+mn-cs"/>
              </a:rPr>
              <a:t>Here is workflow how to get </a:t>
            </a:r>
            <a:r>
              <a:rPr lang="en-US" sz="1100" b="0" i="0" u="none" strike="noStrike" kern="1200" dirty="0" err="1" smtClean="0">
                <a:solidFill>
                  <a:schemeClr val="tx1"/>
                </a:solidFill>
                <a:latin typeface="+mn-lt"/>
                <a:ea typeface="+mn-ea"/>
                <a:cs typeface="+mn-cs"/>
              </a:rPr>
              <a:t>wifi</a:t>
            </a:r>
            <a:r>
              <a:rPr lang="en-US" sz="1100" b="0" i="0" u="none" strike="noStrike" kern="1200" dirty="0" smtClean="0">
                <a:solidFill>
                  <a:schemeClr val="tx1"/>
                </a:solidFill>
                <a:latin typeface="+mn-lt"/>
                <a:ea typeface="+mn-ea"/>
                <a:cs typeface="+mn-cs"/>
              </a:rPr>
              <a:t> IP address:</a:t>
            </a:r>
            <a:endParaRPr lang="en-US" b="0" dirty="0" smtClean="0"/>
          </a:p>
          <a:p>
            <a:pPr rtl="0"/>
            <a:r>
              <a:rPr lang="en-US" dirty="0" smtClean="0"/>
              <a:t/>
            </a:r>
            <a:br>
              <a:rPr lang="en-US" dirty="0" smtClean="0"/>
            </a:br>
            <a:r>
              <a:rPr lang="en-US" sz="1100" b="0" i="0" u="none" strike="noStrike" kern="1200" dirty="0" smtClean="0">
                <a:solidFill>
                  <a:schemeClr val="tx1"/>
                </a:solidFill>
                <a:latin typeface="+mn-lt"/>
                <a:ea typeface="+mn-ea"/>
                <a:cs typeface="+mn-cs"/>
              </a:rPr>
              <a:t>If there is no IP address is displayed on LCD, there are three ways to get IP.</a:t>
            </a:r>
            <a:endParaRPr lang="en-US" b="0" dirty="0" smtClean="0"/>
          </a:p>
          <a:p>
            <a:pPr rtl="0" fontAlgn="base"/>
            <a:r>
              <a:rPr lang="en-US" sz="1100" b="0" i="0" u="none" strike="noStrike" kern="1200" dirty="0" smtClean="0">
                <a:solidFill>
                  <a:schemeClr val="tx1"/>
                </a:solidFill>
                <a:latin typeface="+mn-lt"/>
                <a:ea typeface="+mn-ea"/>
                <a:cs typeface="+mn-cs"/>
              </a:rPr>
              <a:t>Use monitor / keyboard / mouse to connect to </a:t>
            </a:r>
            <a:r>
              <a:rPr lang="en-US" sz="1100" b="0" i="0" u="none" strike="noStrike" kern="1200" dirty="0" err="1" smtClean="0">
                <a:solidFill>
                  <a:schemeClr val="tx1"/>
                </a:solidFill>
                <a:latin typeface="+mn-lt"/>
                <a:ea typeface="+mn-ea"/>
                <a:cs typeface="+mn-cs"/>
              </a:rPr>
              <a:t>wifi</a:t>
            </a:r>
            <a:endParaRPr lang="en-US" sz="1100" b="0" i="0" u="none" strike="noStrike" kern="1200" dirty="0" smtClean="0">
              <a:solidFill>
                <a:schemeClr val="tx1"/>
              </a:solidFill>
              <a:latin typeface="+mn-lt"/>
              <a:ea typeface="+mn-ea"/>
              <a:cs typeface="+mn-cs"/>
            </a:endParaRPr>
          </a:p>
          <a:p>
            <a:pPr rtl="0" fontAlgn="base"/>
            <a:r>
              <a:rPr lang="en-US" sz="1100" b="0" i="0" u="none" strike="noStrike" kern="1200" dirty="0" smtClean="0">
                <a:solidFill>
                  <a:schemeClr val="tx1"/>
                </a:solidFill>
                <a:latin typeface="+mn-lt"/>
                <a:ea typeface="+mn-ea"/>
                <a:cs typeface="+mn-cs"/>
              </a:rPr>
              <a:t>Use network cable to connect with router to get IP</a:t>
            </a:r>
          </a:p>
          <a:p>
            <a:pPr rtl="0" fontAlgn="base"/>
            <a:r>
              <a:rPr lang="en-US" sz="1100" b="0" i="0" u="none" strike="noStrike" kern="1200" dirty="0" smtClean="0">
                <a:solidFill>
                  <a:schemeClr val="tx1"/>
                </a:solidFill>
                <a:latin typeface="+mn-lt"/>
                <a:ea typeface="+mn-ea"/>
                <a:cs typeface="+mn-cs"/>
              </a:rPr>
              <a:t>Use </a:t>
            </a:r>
            <a:r>
              <a:rPr lang="en-US" sz="1100" b="0" i="0" u="none" strike="noStrike" kern="1200" dirty="0" err="1" smtClean="0">
                <a:solidFill>
                  <a:schemeClr val="tx1"/>
                </a:solidFill>
                <a:latin typeface="+mn-lt"/>
                <a:ea typeface="+mn-ea"/>
                <a:cs typeface="+mn-cs"/>
              </a:rPr>
              <a:t>smartphone</a:t>
            </a:r>
            <a:r>
              <a:rPr lang="en-US" sz="1100" b="0" i="0" u="none" strike="noStrike" kern="1200" dirty="0" smtClean="0">
                <a:solidFill>
                  <a:schemeClr val="tx1"/>
                </a:solidFill>
                <a:latin typeface="+mn-lt"/>
                <a:ea typeface="+mn-ea"/>
                <a:cs typeface="+mn-cs"/>
              </a:rPr>
              <a:t> hotspot to get IP</a:t>
            </a:r>
          </a:p>
          <a:p>
            <a:pPr rtl="0"/>
            <a:r>
              <a:rPr lang="en-US" sz="1100" b="0" i="0" u="none" strike="noStrike" kern="1200" dirty="0" smtClean="0">
                <a:solidFill>
                  <a:schemeClr val="tx1"/>
                </a:solidFill>
                <a:latin typeface="+mn-lt"/>
                <a:ea typeface="+mn-ea"/>
                <a:cs typeface="+mn-cs"/>
              </a:rPr>
              <a:t>Following chapter will introduce above IP methods.</a:t>
            </a:r>
          </a:p>
          <a:p>
            <a:pPr rtl="0"/>
            <a:endParaRPr lang="en-US" sz="11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 Kits special feature (not come with </a:t>
            </a:r>
            <a:r>
              <a:rPr lang="en-US" sz="1100" b="0" i="0" u="none" strike="noStrike" kern="1200" dirty="0" err="1" smtClean="0">
                <a:solidFill>
                  <a:schemeClr val="tx1"/>
                </a:solidFill>
                <a:latin typeface="+mn-lt"/>
                <a:ea typeface="+mn-ea"/>
                <a:cs typeface="+mn-cs"/>
              </a:rPr>
              <a:t>Raspbian</a:t>
            </a:r>
            <a:r>
              <a:rPr lang="en-US" sz="1100" b="0" i="0" u="none" strike="noStrike" kern="1200" dirty="0" smtClean="0">
                <a:solidFill>
                  <a:schemeClr val="tx1"/>
                </a:solidFill>
                <a:latin typeface="+mn-lt"/>
                <a:ea typeface="+mn-ea"/>
                <a:cs typeface="+mn-cs"/>
              </a:rPr>
              <a:t>)</a:t>
            </a:r>
          </a:p>
          <a:p>
            <a:pPr rtl="0"/>
            <a:endParaRPr lang="en-US" sz="11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latin typeface="+mn-lt"/>
                <a:ea typeface="+mn-ea"/>
                <a:cs typeface="+mn-cs"/>
              </a:rPr>
              <a:t>Option 2: Use network cable to connect with router to get 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u="none" strike="noStrike" kern="1200" dirty="0" smtClean="0">
              <a:solidFill>
                <a:schemeClr val="tx1"/>
              </a:solidFill>
              <a:latin typeface="+mn-lt"/>
              <a:ea typeface="+mn-ea"/>
              <a:cs typeface="+mn-cs"/>
            </a:endParaRPr>
          </a:p>
          <a:p>
            <a:pPr rtl="0"/>
            <a:r>
              <a:rPr lang="en-US" sz="1100" b="0" i="0" u="none" strike="noStrike" kern="1200" dirty="0" smtClean="0">
                <a:solidFill>
                  <a:schemeClr val="tx1"/>
                </a:solidFill>
                <a:latin typeface="+mn-lt"/>
                <a:ea typeface="+mn-ea"/>
                <a:cs typeface="+mn-cs"/>
              </a:rPr>
              <a:t>Connect Pi with router with </a:t>
            </a:r>
            <a:r>
              <a:rPr lang="en-US" sz="1100" b="0" i="0" u="none" strike="noStrike" kern="1200" dirty="0" err="1" smtClean="0">
                <a:solidFill>
                  <a:schemeClr val="tx1"/>
                </a:solidFill>
                <a:latin typeface="+mn-lt"/>
                <a:ea typeface="+mn-ea"/>
                <a:cs typeface="+mn-cs"/>
              </a:rPr>
              <a:t>ethernet</a:t>
            </a:r>
            <a:r>
              <a:rPr lang="en-US" sz="1100" b="0" i="0" u="none" strike="noStrike" kern="1200" dirty="0" smtClean="0">
                <a:solidFill>
                  <a:schemeClr val="tx1"/>
                </a:solidFill>
                <a:latin typeface="+mn-lt"/>
                <a:ea typeface="+mn-ea"/>
                <a:cs typeface="+mn-cs"/>
              </a:rPr>
              <a:t> cable, start Pi, the IP will be displayed on LCD, go to VNC chapter to setup </a:t>
            </a:r>
            <a:r>
              <a:rPr lang="en-US" sz="1100" b="0" i="0" u="none" strike="noStrike" kern="1200" dirty="0" err="1" smtClean="0">
                <a:solidFill>
                  <a:schemeClr val="tx1"/>
                </a:solidFill>
                <a:latin typeface="+mn-lt"/>
                <a:ea typeface="+mn-ea"/>
                <a:cs typeface="+mn-cs"/>
              </a:rPr>
              <a:t>Wifi</a:t>
            </a:r>
            <a:r>
              <a:rPr lang="en-US" sz="1100" b="0" i="0" u="none" strike="noStrike" kern="1200" dirty="0" smtClean="0">
                <a:solidFill>
                  <a:schemeClr val="tx1"/>
                </a:solidFill>
                <a:latin typeface="+mn-lt"/>
                <a:ea typeface="+mn-ea"/>
                <a:cs typeface="+mn-cs"/>
              </a:rPr>
              <a:t> or use directly.</a:t>
            </a:r>
            <a:endParaRPr lang="en-US" b="0" dirty="0" smtClean="0"/>
          </a:p>
          <a:p>
            <a:r>
              <a:rPr lang="en-US" dirty="0" smtClean="0"/>
              <a:t/>
            </a:r>
            <a:br>
              <a:rPr lang="en-US" dirty="0" smtClean="0"/>
            </a:br>
            <a:endParaRPr lang="en-US" sz="1100" b="0" i="0" u="none" strike="noStrike" kern="1200" dirty="0" smtClean="0">
              <a:solidFill>
                <a:schemeClr val="tx1"/>
              </a:solidFill>
              <a:latin typeface="+mn-lt"/>
              <a:ea typeface="+mn-ea"/>
              <a:cs typeface="+mn-cs"/>
            </a:endParaRPr>
          </a:p>
          <a:p>
            <a:pPr rtl="0"/>
            <a:endParaRPr lang="en-US" b="0" dirty="0" smtClean="0"/>
          </a:p>
          <a:p>
            <a:r>
              <a:rPr lang="en-US" dirty="0" smtClean="0"/>
              <a:t/>
            </a:r>
            <a:br>
              <a:rPr lang="en-US" dirty="0" smtClean="0"/>
            </a:b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rtl="0"/>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 Kits special feature (not come with </a:t>
            </a:r>
            <a:r>
              <a:rPr lang="en-US" sz="1100" b="0" i="0" u="none" strike="noStrike" kern="1200" dirty="0" err="1" smtClean="0">
                <a:solidFill>
                  <a:schemeClr val="tx1"/>
                </a:solidFill>
                <a:latin typeface="+mn-lt"/>
                <a:ea typeface="+mn-ea"/>
                <a:cs typeface="+mn-cs"/>
              </a:rPr>
              <a:t>Raspbian</a:t>
            </a:r>
            <a:r>
              <a:rPr lang="en-US" sz="1100" b="0" i="0" u="none" strike="noStrike" kern="1200" dirty="0" smtClean="0">
                <a:solidFill>
                  <a:schemeClr val="tx1"/>
                </a:solidFill>
                <a:latin typeface="+mn-lt"/>
                <a:ea typeface="+mn-ea"/>
                <a:cs typeface="+mn-cs"/>
              </a:rPr>
              <a:t>)</a:t>
            </a:r>
          </a:p>
          <a:p>
            <a:pPr rtl="0"/>
            <a:endParaRPr lang="en-US" sz="1100" b="0" i="0" u="none" strike="noStrike" kern="1200" dirty="0" smtClean="0">
              <a:solidFill>
                <a:schemeClr val="tx1"/>
              </a:solidFill>
              <a:latin typeface="+mn-lt"/>
              <a:ea typeface="+mn-ea"/>
              <a:cs typeface="+mn-cs"/>
            </a:endParaRPr>
          </a:p>
          <a:p>
            <a:pPr rtl="0"/>
            <a:r>
              <a:rPr lang="en-US" sz="1100" b="0" i="0" u="none" strike="noStrike" kern="1200" dirty="0" smtClean="0">
                <a:solidFill>
                  <a:schemeClr val="tx1"/>
                </a:solidFill>
                <a:latin typeface="+mn-lt"/>
                <a:ea typeface="+mn-ea"/>
                <a:cs typeface="+mn-cs"/>
              </a:rPr>
              <a:t>Option 3:  Use </a:t>
            </a:r>
            <a:r>
              <a:rPr lang="en-US" sz="1100" b="0" i="0" u="none" strike="noStrike" kern="1200" dirty="0" err="1" smtClean="0">
                <a:solidFill>
                  <a:schemeClr val="tx1"/>
                </a:solidFill>
                <a:latin typeface="+mn-lt"/>
                <a:ea typeface="+mn-ea"/>
                <a:cs typeface="+mn-cs"/>
              </a:rPr>
              <a:t>martphone</a:t>
            </a:r>
            <a:r>
              <a:rPr lang="en-US" sz="1100" b="0" i="0" u="none" strike="noStrike" kern="1200" dirty="0" smtClean="0">
                <a:solidFill>
                  <a:schemeClr val="tx1"/>
                </a:solidFill>
                <a:latin typeface="+mn-lt"/>
                <a:ea typeface="+mn-ea"/>
                <a:cs typeface="+mn-cs"/>
              </a:rPr>
              <a:t> hotspot to get IP</a:t>
            </a:r>
            <a:endParaRPr lang="en-US" b="1" dirty="0" smtClean="0"/>
          </a:p>
          <a:p>
            <a:pPr rtl="0"/>
            <a:r>
              <a:rPr lang="en-US" sz="1100" b="0" i="0" u="none" strike="noStrike" kern="1200" dirty="0" smtClean="0">
                <a:solidFill>
                  <a:schemeClr val="tx1"/>
                </a:solidFill>
                <a:latin typeface="+mn-lt"/>
                <a:ea typeface="+mn-ea"/>
                <a:cs typeface="+mn-cs"/>
              </a:rPr>
              <a:t>Set hotspot on </a:t>
            </a:r>
            <a:r>
              <a:rPr lang="en-US" sz="1100" b="0" i="0" u="none" strike="noStrike" kern="1200" dirty="0" err="1" smtClean="0">
                <a:solidFill>
                  <a:schemeClr val="tx1"/>
                </a:solidFill>
                <a:latin typeface="+mn-lt"/>
                <a:ea typeface="+mn-ea"/>
                <a:cs typeface="+mn-cs"/>
              </a:rPr>
              <a:t>smartphone</a:t>
            </a:r>
            <a:r>
              <a:rPr lang="en-US" sz="1100" b="0" i="0" u="none" strike="noStrike" kern="1200" dirty="0" smtClean="0">
                <a:solidFill>
                  <a:schemeClr val="tx1"/>
                </a:solidFill>
                <a:latin typeface="+mn-lt"/>
                <a:ea typeface="+mn-ea"/>
                <a:cs typeface="+mn-cs"/>
              </a:rPr>
              <a:t>, the spot name “</a:t>
            </a:r>
            <a:r>
              <a:rPr lang="en-US" sz="1100" b="0" i="0" u="none" strike="noStrike" kern="1200" dirty="0" err="1" smtClean="0">
                <a:solidFill>
                  <a:schemeClr val="tx1"/>
                </a:solidFill>
                <a:latin typeface="+mn-lt"/>
                <a:ea typeface="+mn-ea"/>
                <a:cs typeface="+mn-cs"/>
              </a:rPr>
              <a:t>Pizhi</a:t>
            </a:r>
            <a:r>
              <a:rPr lang="en-US" sz="1100" b="0" i="0" u="none" strike="noStrike" kern="1200" dirty="0" smtClean="0">
                <a:solidFill>
                  <a:schemeClr val="tx1"/>
                </a:solidFill>
                <a:latin typeface="+mn-lt"/>
                <a:ea typeface="+mn-ea"/>
                <a:cs typeface="+mn-cs"/>
              </a:rPr>
              <a:t>”, password “</a:t>
            </a:r>
            <a:r>
              <a:rPr lang="en-US" sz="1100" b="0" i="0" u="none" strike="noStrike" kern="1200" dirty="0" err="1" smtClean="0">
                <a:solidFill>
                  <a:schemeClr val="tx1"/>
                </a:solidFill>
                <a:latin typeface="+mn-lt"/>
                <a:ea typeface="+mn-ea"/>
                <a:cs typeface="+mn-cs"/>
              </a:rPr>
              <a:t>innovaker</a:t>
            </a:r>
            <a:r>
              <a:rPr lang="en-US" sz="1100" b="0" i="0" u="none" strike="noStrike" kern="1200" dirty="0" smtClean="0">
                <a:solidFill>
                  <a:schemeClr val="tx1"/>
                </a:solidFill>
                <a:latin typeface="+mn-lt"/>
                <a:ea typeface="+mn-ea"/>
                <a:cs typeface="+mn-cs"/>
              </a:rPr>
              <a:t>”.</a:t>
            </a:r>
            <a:endParaRPr lang="en-US" b="0" dirty="0" smtClean="0"/>
          </a:p>
          <a:p>
            <a:pPr rtl="0"/>
            <a:r>
              <a:rPr lang="en-US" sz="1100" b="0" i="0" u="none" strike="noStrike" kern="1200" dirty="0" smtClean="0">
                <a:solidFill>
                  <a:schemeClr val="tx1"/>
                </a:solidFill>
                <a:latin typeface="+mn-lt"/>
                <a:ea typeface="+mn-ea"/>
                <a:cs typeface="+mn-cs"/>
              </a:rPr>
              <a:t>Start Pi with LCD, the LCD will display Pi IP of hotspot, go to VNC.</a:t>
            </a:r>
            <a:endParaRPr lang="en-US" b="0" dirty="0" smtClean="0"/>
          </a:p>
          <a:p>
            <a:r>
              <a:rPr lang="en-US" dirty="0" smtClean="0"/>
              <a:t/>
            </a:r>
            <a:br>
              <a:rPr lang="en-US" dirty="0" smtClean="0"/>
            </a:br>
            <a:r>
              <a:rPr lang="en-US" dirty="0" smtClean="0"/>
              <a:t/>
            </a:r>
            <a:br>
              <a:rPr lang="en-US" dirty="0" smtClean="0"/>
            </a:br>
            <a:endParaRPr lang="en-US" sz="1100" b="0" i="0" u="none" strike="noStrike" kern="1200" dirty="0" smtClean="0">
              <a:solidFill>
                <a:schemeClr val="tx1"/>
              </a:solidFill>
              <a:latin typeface="+mn-lt"/>
              <a:ea typeface="+mn-ea"/>
              <a:cs typeface="+mn-cs"/>
            </a:endParaRPr>
          </a:p>
          <a:p>
            <a:pPr rtl="0"/>
            <a:endParaRPr lang="en-US" b="0" dirty="0" smtClean="0"/>
          </a:p>
          <a:p>
            <a:r>
              <a:rPr lang="en-US" dirty="0" smtClean="0"/>
              <a:t/>
            </a:r>
            <a:br>
              <a:rPr lang="en-US" dirty="0" smtClean="0"/>
            </a:b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xmlns="" val="52351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148032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latin typeface="+mn-lt"/>
                <a:ea typeface="+mn-ea"/>
                <a:cs typeface="+mn-cs"/>
              </a:rPr>
              <a:t>Here’s a simple list outlining </a:t>
            </a:r>
            <a:r>
              <a:rPr lang="en-US" sz="1100" b="1" i="0" kern="1200" dirty="0" err="1" smtClean="0">
                <a:solidFill>
                  <a:schemeClr val="tx1"/>
                </a:solidFill>
                <a:latin typeface="+mn-lt"/>
                <a:ea typeface="+mn-ea"/>
                <a:cs typeface="+mn-cs"/>
              </a:rPr>
              <a:t>whats</a:t>
            </a:r>
            <a:r>
              <a:rPr lang="en-US" sz="1100" b="1" i="0" kern="1200" dirty="0" smtClean="0">
                <a:solidFill>
                  <a:schemeClr val="tx1"/>
                </a:solidFill>
                <a:latin typeface="+mn-lt"/>
                <a:ea typeface="+mn-ea"/>
                <a:cs typeface="+mn-cs"/>
              </a:rPr>
              <a:t> on a Raspberry Pi 3</a:t>
            </a:r>
          </a:p>
          <a:p>
            <a:pPr fontAlgn="base"/>
            <a:endParaRPr lang="en-US" sz="1100" b="1" i="0" kern="1200" dirty="0" smtClean="0">
              <a:solidFill>
                <a:schemeClr val="tx1"/>
              </a:solidFill>
              <a:latin typeface="+mn-lt"/>
              <a:ea typeface="+mn-ea"/>
              <a:cs typeface="+mn-cs"/>
            </a:endParaRPr>
          </a:p>
          <a:p>
            <a:pPr fontAlgn="base"/>
            <a:r>
              <a:rPr lang="en-US" sz="1100" b="1" i="0" kern="1200" dirty="0" smtClean="0">
                <a:solidFill>
                  <a:schemeClr val="tx1"/>
                </a:solidFill>
                <a:latin typeface="+mn-lt"/>
                <a:ea typeface="+mn-ea"/>
                <a:cs typeface="+mn-cs"/>
              </a:rPr>
              <a:t>1 micro USB power port.</a:t>
            </a:r>
          </a:p>
          <a:p>
            <a:pPr fontAlgn="base"/>
            <a:r>
              <a:rPr lang="en-US" sz="1100" b="0" i="0" kern="1200" dirty="0" smtClean="0">
                <a:solidFill>
                  <a:schemeClr val="tx1"/>
                </a:solidFill>
                <a:latin typeface="+mn-lt"/>
                <a:ea typeface="+mn-ea"/>
                <a:cs typeface="+mn-cs"/>
              </a:rPr>
              <a:t>For power supply Pi uses a micro USB port and also for charging. A  Micro USB power cord is needed for this. Cell phone chargers  will work. You can also substitute with a  kindle charger if you are short in supply of cell phone chargers. And one more thing- do not  confuse mini USB from micro USB.</a:t>
            </a:r>
          </a:p>
          <a:p>
            <a:pPr fontAlgn="base"/>
            <a:endParaRPr lang="en-US" sz="1100" b="1" i="0" kern="1200" dirty="0" smtClean="0">
              <a:solidFill>
                <a:schemeClr val="tx1"/>
              </a:solidFill>
              <a:latin typeface="+mn-lt"/>
              <a:ea typeface="+mn-ea"/>
              <a:cs typeface="+mn-cs"/>
            </a:endParaRPr>
          </a:p>
          <a:p>
            <a:pPr fontAlgn="base"/>
            <a:r>
              <a:rPr lang="en-US" sz="1100" b="1" i="0" kern="1200" dirty="0" smtClean="0">
                <a:solidFill>
                  <a:schemeClr val="tx1"/>
                </a:solidFill>
                <a:latin typeface="+mn-lt"/>
                <a:ea typeface="+mn-ea"/>
                <a:cs typeface="+mn-cs"/>
              </a:rPr>
              <a:t>1 Ethernet LAN port.</a:t>
            </a:r>
            <a:br>
              <a:rPr lang="en-US" sz="1100" b="1" i="0" kern="1200" dirty="0" smtClean="0">
                <a:solidFill>
                  <a:schemeClr val="tx1"/>
                </a:solidFill>
                <a:latin typeface="+mn-lt"/>
                <a:ea typeface="+mn-ea"/>
                <a:cs typeface="+mn-cs"/>
              </a:rPr>
            </a:br>
            <a:r>
              <a:rPr lang="en-US" sz="1100" b="0" i="0" kern="1200" dirty="0" smtClean="0">
                <a:solidFill>
                  <a:schemeClr val="tx1"/>
                </a:solidFill>
                <a:latin typeface="+mn-lt"/>
                <a:ea typeface="+mn-ea"/>
                <a:cs typeface="+mn-cs"/>
              </a:rPr>
              <a:t>From above, this looks a looks a USB port-but this is the part that will connect to the  internet. You do not need to configure anything  but if you want wireless connection you will need to buy an extra wireless adapter.</a:t>
            </a:r>
          </a:p>
          <a:p>
            <a:pPr lvl="0" rtl="0">
              <a:spcBef>
                <a:spcPts val="0"/>
              </a:spcBef>
              <a:buNone/>
            </a:pPr>
            <a:endParaRPr lang="en-US" dirty="0" smtClean="0"/>
          </a:p>
          <a:p>
            <a:pPr fontAlgn="base"/>
            <a:r>
              <a:rPr lang="en-US" sz="1100" b="1" i="0" kern="1200" dirty="0" smtClean="0">
                <a:solidFill>
                  <a:schemeClr val="tx1"/>
                </a:solidFill>
                <a:latin typeface="+mn-lt"/>
                <a:ea typeface="+mn-ea"/>
                <a:cs typeface="+mn-cs"/>
              </a:rPr>
              <a:t>1 micro SD card reader</a:t>
            </a:r>
          </a:p>
          <a:p>
            <a:pPr fontAlgn="base"/>
            <a:r>
              <a:rPr lang="en-US" sz="1100" b="0" i="0" kern="1200" dirty="0" smtClean="0">
                <a:solidFill>
                  <a:schemeClr val="tx1"/>
                </a:solidFill>
                <a:latin typeface="+mn-lt"/>
                <a:ea typeface="+mn-ea"/>
                <a:cs typeface="+mn-cs"/>
              </a:rPr>
              <a:t>For loading and installing operating system like </a:t>
            </a:r>
            <a:r>
              <a:rPr lang="en-US" sz="1100" b="0" i="0" kern="1200" dirty="0" err="1" smtClean="0">
                <a:solidFill>
                  <a:schemeClr val="tx1"/>
                </a:solidFill>
                <a:latin typeface="+mn-lt"/>
                <a:ea typeface="+mn-ea"/>
                <a:cs typeface="+mn-cs"/>
              </a:rPr>
              <a:t>linux</a:t>
            </a:r>
            <a:r>
              <a:rPr lang="en-US" sz="1100" b="0" i="0" kern="1200" dirty="0" smtClean="0">
                <a:solidFill>
                  <a:schemeClr val="tx1"/>
                </a:solidFill>
                <a:latin typeface="+mn-lt"/>
                <a:ea typeface="+mn-ea"/>
                <a:cs typeface="+mn-cs"/>
              </a:rPr>
              <a:t> OS. To load your desired Operating system,  Raspberry Pi uses a micro SD card reader as a hard-drive. SD card is visible underneath the chip-just flip it over.</a:t>
            </a:r>
          </a:p>
          <a:p>
            <a:pPr lvl="0" rtl="0">
              <a:spcBef>
                <a:spcPts val="0"/>
              </a:spcBef>
              <a:buNone/>
            </a:pPr>
            <a:endParaRPr lang="en-US" dirty="0" smtClean="0"/>
          </a:p>
          <a:p>
            <a:pPr fontAlgn="base"/>
            <a:r>
              <a:rPr lang="en-US" sz="1100" b="1" i="0" kern="1200" dirty="0" smtClean="0">
                <a:solidFill>
                  <a:schemeClr val="tx1"/>
                </a:solidFill>
                <a:latin typeface="+mn-lt"/>
                <a:ea typeface="+mn-ea"/>
                <a:cs typeface="+mn-cs"/>
              </a:rPr>
              <a:t>4 USB 2.0 ports</a:t>
            </a:r>
          </a:p>
          <a:p>
            <a:pPr fontAlgn="base"/>
            <a:r>
              <a:rPr lang="en-US" sz="1100" b="0" i="0" kern="1200" dirty="0" smtClean="0">
                <a:solidFill>
                  <a:schemeClr val="tx1"/>
                </a:solidFill>
                <a:latin typeface="+mn-lt"/>
                <a:ea typeface="+mn-ea"/>
                <a:cs typeface="+mn-cs"/>
              </a:rPr>
              <a:t>For connecting input devices and peripheral (like keyboards and mouse).</a:t>
            </a:r>
          </a:p>
          <a:p>
            <a:pPr fontAlgn="base"/>
            <a:r>
              <a:rPr lang="en-US" sz="1100" b="0" i="0" kern="1200" dirty="0" smtClean="0">
                <a:solidFill>
                  <a:schemeClr val="tx1"/>
                </a:solidFill>
                <a:latin typeface="+mn-lt"/>
                <a:ea typeface="+mn-ea"/>
                <a:cs typeface="+mn-cs"/>
              </a:rPr>
              <a:t>There are 4 USB ports here. You cant seen them here as they are bricked in pairs over the other. These ports are vital for connecting with your keyboards and other peripherals to make your Raspberry Pi work.</a:t>
            </a:r>
          </a:p>
          <a:p>
            <a:pPr lvl="0" rtl="0">
              <a:spcBef>
                <a:spcPts val="0"/>
              </a:spcBef>
              <a:buNone/>
            </a:pPr>
            <a:endParaRPr lang="en-US" dirty="0" smtClean="0"/>
          </a:p>
          <a:p>
            <a:pPr fontAlgn="base"/>
            <a:r>
              <a:rPr lang="en-US" sz="1100" b="1" i="0" kern="1200" dirty="0" smtClean="0">
                <a:solidFill>
                  <a:schemeClr val="tx1"/>
                </a:solidFill>
                <a:latin typeface="+mn-lt"/>
                <a:ea typeface="+mn-ea"/>
                <a:cs typeface="+mn-cs"/>
              </a:rPr>
              <a:t>1 3.5mm jack</a:t>
            </a:r>
          </a:p>
          <a:p>
            <a:pPr fontAlgn="base"/>
            <a:r>
              <a:rPr lang="en-US" sz="1100" b="0" i="0" kern="1200" dirty="0" smtClean="0">
                <a:solidFill>
                  <a:schemeClr val="tx1"/>
                </a:solidFill>
                <a:latin typeface="+mn-lt"/>
                <a:ea typeface="+mn-ea"/>
                <a:cs typeface="+mn-cs"/>
              </a:rPr>
              <a:t>This offers both audio and composite video output (you do need to  pair up with the right cable).</a:t>
            </a:r>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latin typeface="+mn-lt"/>
                <a:ea typeface="+mn-ea"/>
                <a:cs typeface="+mn-cs"/>
              </a:rPr>
              <a:t>1 HDMI port</a:t>
            </a:r>
          </a:p>
          <a:p>
            <a:pPr lvl="0" rtl="0">
              <a:spcBef>
                <a:spcPts val="0"/>
              </a:spcBef>
              <a:buNone/>
            </a:pPr>
            <a:r>
              <a:rPr lang="en-US" sz="1100" b="0" i="0" kern="1200" dirty="0" smtClean="0">
                <a:solidFill>
                  <a:schemeClr val="tx1"/>
                </a:solidFill>
                <a:latin typeface="+mn-lt"/>
                <a:ea typeface="+mn-ea"/>
                <a:cs typeface="+mn-cs"/>
              </a:rPr>
              <a:t>The HDMI port is used to connect to a monitor. Use a HDMI cable to make connection with the monitor. If you do no t have a HDMI cable then you can use a RCA cable. An RCA cable is a yellow video cable you see on your TV.</a:t>
            </a:r>
          </a:p>
          <a:p>
            <a:pPr lvl="0" rtl="0">
              <a:spcBef>
                <a:spcPts val="0"/>
              </a:spcBef>
              <a:buNone/>
            </a:pPr>
            <a:endParaRPr lang="en-US" sz="1100" b="0" i="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latin typeface="+mn-lt"/>
                <a:ea typeface="+mn-ea"/>
                <a:cs typeface="+mn-cs"/>
              </a:rPr>
              <a:t>1.2 </a:t>
            </a:r>
            <a:r>
              <a:rPr lang="en-US" sz="1100" b="1" i="0" kern="1200" dirty="0" err="1" smtClean="0">
                <a:solidFill>
                  <a:schemeClr val="tx1"/>
                </a:solidFill>
                <a:latin typeface="+mn-lt"/>
                <a:ea typeface="+mn-ea"/>
                <a:cs typeface="+mn-cs"/>
              </a:rPr>
              <a:t>Ghz</a:t>
            </a:r>
            <a:r>
              <a:rPr lang="en-US" sz="1100" b="1" i="0" kern="1200" dirty="0" smtClean="0">
                <a:solidFill>
                  <a:schemeClr val="tx1"/>
                </a:solidFill>
                <a:latin typeface="+mn-lt"/>
                <a:ea typeface="+mn-ea"/>
                <a:cs typeface="+mn-cs"/>
              </a:rPr>
              <a:t> ARM processor Systems-On-a-Chip (</a:t>
            </a:r>
            <a:r>
              <a:rPr lang="en-US" sz="1100" b="1" i="0" kern="1200" dirty="0" err="1" smtClean="0">
                <a:solidFill>
                  <a:schemeClr val="tx1"/>
                </a:solidFill>
                <a:latin typeface="+mn-lt"/>
                <a:ea typeface="+mn-ea"/>
                <a:cs typeface="+mn-cs"/>
              </a:rPr>
              <a:t>SoC</a:t>
            </a:r>
            <a:r>
              <a:rPr lang="en-US" sz="1100" b="1" i="0" kern="1200" dirty="0" smtClean="0">
                <a:solidFill>
                  <a:schemeClr val="tx1"/>
                </a:solidFill>
                <a:latin typeface="+mn-lt"/>
                <a:ea typeface="+mn-ea"/>
                <a:cs typeface="+mn-cs"/>
              </a:rPr>
              <a:t>)</a:t>
            </a:r>
          </a:p>
          <a:p>
            <a:pPr lvl="0" rtl="0">
              <a:spcBef>
                <a:spcPts val="0"/>
              </a:spcBef>
              <a:buNone/>
            </a:pPr>
            <a:r>
              <a:rPr lang="en-US" sz="1100" b="0" i="0" kern="1200" dirty="0" smtClean="0">
                <a:solidFill>
                  <a:schemeClr val="tx1"/>
                </a:solidFill>
                <a:latin typeface="+mn-lt"/>
                <a:ea typeface="+mn-ea"/>
                <a:cs typeface="+mn-cs"/>
              </a:rPr>
              <a:t>The processor is  integrated with a  1GB RAM. The  Raspberry Pi 3’s processor is more powerful than the previous versions.</a:t>
            </a:r>
          </a:p>
          <a:p>
            <a:pPr lvl="0" rtl="0">
              <a:spcBef>
                <a:spcPts val="0"/>
              </a:spcBef>
              <a:buNone/>
            </a:pPr>
            <a:endParaRPr lang="en-US" sz="1100" b="0" i="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latin typeface="+mn-lt"/>
                <a:ea typeface="+mn-ea"/>
                <a:cs typeface="+mn-cs"/>
              </a:rPr>
              <a:t>1 Integrated Wi-Fi/Bluetooth radio antenna.</a:t>
            </a:r>
          </a:p>
          <a:p>
            <a:pPr fontAlgn="base"/>
            <a:r>
              <a:rPr lang="en-US" sz="1100" b="0" i="0" kern="1200" dirty="0" smtClean="0">
                <a:solidFill>
                  <a:schemeClr val="tx1"/>
                </a:solidFill>
                <a:latin typeface="+mn-lt"/>
                <a:ea typeface="+mn-ea"/>
                <a:cs typeface="+mn-cs"/>
              </a:rPr>
              <a:t>It took a while to identify this antenna. Its really small but effective.</a:t>
            </a:r>
          </a:p>
          <a:p>
            <a:pPr fontAlgn="base"/>
            <a:endParaRPr lang="en-US" sz="1100" b="0" i="0" kern="1200" dirty="0" smtClean="0">
              <a:solidFill>
                <a:schemeClr val="tx1"/>
              </a:solidFill>
              <a:latin typeface="+mn-lt"/>
              <a:ea typeface="+mn-ea"/>
              <a:cs typeface="+mn-cs"/>
            </a:endParaRPr>
          </a:p>
          <a:p>
            <a:pPr fontAlgn="base"/>
            <a:r>
              <a:rPr lang="en-US" sz="1100" b="1" i="0" kern="1200" dirty="0" smtClean="0">
                <a:solidFill>
                  <a:schemeClr val="tx1"/>
                </a:solidFill>
                <a:latin typeface="+mn-lt"/>
                <a:ea typeface="+mn-ea"/>
                <a:cs typeface="+mn-cs"/>
              </a:rPr>
              <a:t>1 GPIO  </a:t>
            </a:r>
            <a:r>
              <a:rPr lang="en-US" sz="1100" b="0" i="0" kern="1200" dirty="0" smtClean="0">
                <a:solidFill>
                  <a:schemeClr val="tx1"/>
                </a:solidFill>
                <a:latin typeface="+mn-lt"/>
                <a:ea typeface="+mn-ea"/>
                <a:cs typeface="+mn-cs"/>
              </a:rPr>
              <a:t>(General Purpose </a:t>
            </a:r>
            <a:r>
              <a:rPr lang="en-US" sz="1100" b="0" i="0" kern="1200" dirty="0" err="1" smtClean="0">
                <a:solidFill>
                  <a:schemeClr val="tx1"/>
                </a:solidFill>
                <a:latin typeface="+mn-lt"/>
                <a:ea typeface="+mn-ea"/>
                <a:cs typeface="+mn-cs"/>
              </a:rPr>
              <a:t>Input/Output</a:t>
            </a:r>
            <a:r>
              <a:rPr lang="en-US" sz="1100" b="0" i="0" kern="1200" dirty="0" smtClean="0">
                <a:solidFill>
                  <a:schemeClr val="tx1"/>
                </a:solidFill>
                <a:latin typeface="+mn-lt"/>
                <a:ea typeface="+mn-ea"/>
                <a:cs typeface="+mn-cs"/>
              </a:rPr>
              <a:t>) interface.</a:t>
            </a:r>
            <a:br>
              <a:rPr lang="en-US" sz="1100" b="0" i="0" kern="1200" dirty="0" smtClean="0">
                <a:solidFill>
                  <a:schemeClr val="tx1"/>
                </a:solidFill>
                <a:latin typeface="+mn-lt"/>
                <a:ea typeface="+mn-ea"/>
                <a:cs typeface="+mn-cs"/>
              </a:rPr>
            </a:br>
            <a:r>
              <a:rPr lang="en-US" sz="1100" b="0" i="0" kern="1200" dirty="0" smtClean="0">
                <a:solidFill>
                  <a:schemeClr val="tx1"/>
                </a:solidFill>
                <a:latin typeface="+mn-lt"/>
                <a:ea typeface="+mn-ea"/>
                <a:cs typeface="+mn-cs"/>
              </a:rPr>
              <a:t>Now </a:t>
            </a:r>
            <a:r>
              <a:rPr lang="en-US" sz="1100" b="0" i="0" kern="1200" dirty="0" err="1" smtClean="0">
                <a:solidFill>
                  <a:schemeClr val="tx1"/>
                </a:solidFill>
                <a:latin typeface="+mn-lt"/>
                <a:ea typeface="+mn-ea"/>
                <a:cs typeface="+mn-cs"/>
              </a:rPr>
              <a:t>i</a:t>
            </a:r>
            <a:r>
              <a:rPr lang="en-US" sz="1100" b="0" i="0" kern="1200" dirty="0" smtClean="0">
                <a:solidFill>
                  <a:schemeClr val="tx1"/>
                </a:solidFill>
                <a:latin typeface="+mn-lt"/>
                <a:ea typeface="+mn-ea"/>
                <a:cs typeface="+mn-cs"/>
              </a:rPr>
              <a:t> need to elaborate what this GPIO really is. The GPIO as you can see has  pins. They are used to  have low-level hardware access directly to the Pi board for  attaching other hardware boards, peripherals, LCD display screens, and  any other hardware devices to your  Pi.</a:t>
            </a:r>
          </a:p>
          <a:p>
            <a:pPr lvl="0" rtl="0">
              <a:spcBef>
                <a:spcPts val="0"/>
              </a:spcBef>
              <a:buNone/>
            </a:pPr>
            <a:endParaRPr lang="en-US" dirty="0" smtClean="0"/>
          </a:p>
          <a:p>
            <a:pPr lvl="0" rtl="0">
              <a:spcBef>
                <a:spcPts val="0"/>
              </a:spcBef>
              <a:buNone/>
            </a:pPr>
            <a:endParaRPr lang="en-US" dirty="0" smtClean="0"/>
          </a:p>
          <a:p>
            <a:pPr lvl="0" rtl="0">
              <a:spcBef>
                <a:spcPts val="0"/>
              </a:spcBef>
              <a:buNone/>
            </a:pPr>
            <a:endParaRPr lang="en-US" dirty="0" smtClean="0"/>
          </a:p>
          <a:p>
            <a:pPr lvl="0" rtl="0">
              <a:spcBef>
                <a:spcPts val="0"/>
              </a:spcBef>
              <a:buNone/>
            </a:pP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Processor </a:t>
            </a:r>
          </a:p>
          <a:p>
            <a:r>
              <a:rPr lang="en-US" sz="1100" dirty="0" smtClean="0"/>
              <a:t>        Broadcom BCM2387 chipset. </a:t>
            </a:r>
          </a:p>
          <a:p>
            <a:r>
              <a:rPr lang="en-US" sz="1100" dirty="0" smtClean="0"/>
              <a:t>        1.2GHz Quad-Core ARM Cortex-A53 </a:t>
            </a:r>
          </a:p>
          <a:p>
            <a:r>
              <a:rPr lang="en-US" sz="1100" dirty="0" smtClean="0"/>
              <a:t>        802.11 b/g/n Wireless LAN and Bluetooth 4.1  </a:t>
            </a:r>
          </a:p>
          <a:p>
            <a:r>
              <a:rPr lang="en-US" sz="1100" dirty="0" smtClean="0"/>
              <a:t>        (Bluetooth Classic and LE) </a:t>
            </a:r>
          </a:p>
          <a:p>
            <a:endParaRPr lang="en-US" sz="1100" dirty="0" smtClean="0"/>
          </a:p>
          <a:p>
            <a:r>
              <a:rPr lang="en-US" sz="1100" dirty="0" smtClean="0"/>
              <a:t>GPU </a:t>
            </a:r>
          </a:p>
          <a:p>
            <a:r>
              <a:rPr lang="en-US" sz="1100" dirty="0" smtClean="0"/>
              <a:t>        Dual Core </a:t>
            </a:r>
            <a:r>
              <a:rPr lang="en-US" sz="1100" dirty="0" err="1" smtClean="0"/>
              <a:t>VideoCore</a:t>
            </a:r>
            <a:r>
              <a:rPr lang="en-US" sz="1100" dirty="0" smtClean="0"/>
              <a:t> IV® Multimedia Co-Processor.    </a:t>
            </a:r>
          </a:p>
          <a:p>
            <a:r>
              <a:rPr lang="en-US" sz="1100" dirty="0" smtClean="0"/>
              <a:t>        Provides Open GL ES 2.0, hardware-accelerated   </a:t>
            </a:r>
          </a:p>
          <a:p>
            <a:r>
              <a:rPr lang="en-US" sz="1100" dirty="0" smtClean="0"/>
              <a:t>        </a:t>
            </a:r>
            <a:r>
              <a:rPr lang="en-US" sz="1100" dirty="0" err="1" smtClean="0"/>
              <a:t>OpenVG</a:t>
            </a:r>
            <a:r>
              <a:rPr lang="en-US" sz="1100" dirty="0" smtClean="0"/>
              <a:t>, and 1080p30 H.264 high-profile decode.   </a:t>
            </a:r>
          </a:p>
          <a:p>
            <a:r>
              <a:rPr lang="en-US" sz="1100" dirty="0" smtClean="0"/>
              <a:t>        Capable of 1Gpixel/s, 1.5Gtexel/s or 24GFLOPs with </a:t>
            </a:r>
          </a:p>
          <a:p>
            <a:r>
              <a:rPr lang="en-US" sz="1100" dirty="0" smtClean="0"/>
              <a:t>        texture filtering and DMA infrastructure</a:t>
            </a:r>
          </a:p>
          <a:p>
            <a:endParaRPr lang="en-US" sz="1100" dirty="0" smtClean="0"/>
          </a:p>
          <a:p>
            <a:r>
              <a:rPr lang="en-US" sz="1100" dirty="0" smtClean="0"/>
              <a:t> Memory         1GB LPDDR2 </a:t>
            </a:r>
          </a:p>
          <a:p>
            <a:endParaRPr lang="en-US" sz="1100" dirty="0" smtClean="0"/>
          </a:p>
          <a:p>
            <a:r>
              <a:rPr lang="en-US" sz="1100" dirty="0" smtClean="0"/>
              <a:t> Dimensions    </a:t>
            </a:r>
          </a:p>
          <a:p>
            <a:r>
              <a:rPr lang="en-US" sz="1100" dirty="0" smtClean="0"/>
              <a:t>      85 x 56 x 17mm Power Micro USB socket 5V1, 2.5A</a:t>
            </a:r>
            <a:endParaRPr lang="en-US" sz="1100" b="1" dirty="0" smtClean="0"/>
          </a:p>
          <a:p>
            <a:pPr lvl="0" rtl="0">
              <a:spcBef>
                <a:spcPts val="0"/>
              </a:spcBef>
              <a:buNone/>
            </a:pP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Ethernet 10/100 </a:t>
            </a:r>
          </a:p>
          <a:p>
            <a:r>
              <a:rPr lang="en-US" sz="1100" dirty="0" smtClean="0"/>
              <a:t>                      </a:t>
            </a:r>
            <a:r>
              <a:rPr lang="en-US" sz="1100" dirty="0" err="1" smtClean="0"/>
              <a:t>BaseT</a:t>
            </a:r>
            <a:r>
              <a:rPr lang="en-US" sz="1100" dirty="0" smtClean="0"/>
              <a:t> Ethernet socket </a:t>
            </a:r>
          </a:p>
          <a:p>
            <a:endParaRPr lang="en-US" sz="1100" dirty="0" smtClean="0"/>
          </a:p>
          <a:p>
            <a:r>
              <a:rPr lang="en-US" sz="1100" dirty="0" smtClean="0"/>
              <a:t>Video Output HDMI (rev 1.3 &amp; 1.4 </a:t>
            </a:r>
          </a:p>
          <a:p>
            <a:r>
              <a:rPr lang="en-US" sz="1100" dirty="0" smtClean="0"/>
              <a:t>                      Composite RCA (PAL and NTSC) </a:t>
            </a:r>
          </a:p>
          <a:p>
            <a:r>
              <a:rPr lang="en-US" sz="1100" dirty="0" smtClean="0"/>
              <a:t>Audio Output Audio Output 3.5mm jack, </a:t>
            </a:r>
          </a:p>
          <a:p>
            <a:r>
              <a:rPr lang="en-US" sz="1100" dirty="0" smtClean="0"/>
              <a:t>                      HDMI USB 4 x USB 2.0 Connector </a:t>
            </a:r>
          </a:p>
          <a:p>
            <a:endParaRPr lang="en-US" sz="1100" dirty="0" smtClean="0"/>
          </a:p>
          <a:p>
            <a:r>
              <a:rPr lang="en-US" sz="1100" dirty="0" smtClean="0"/>
              <a:t>GPIO Connector 40-pin 2.54 mm (100 mil) expansion  </a:t>
            </a:r>
          </a:p>
          <a:p>
            <a:r>
              <a:rPr lang="en-US" sz="1100" dirty="0" smtClean="0"/>
              <a:t>                       header: 2x20 strip Providing 27 GPIO pins </a:t>
            </a:r>
          </a:p>
          <a:p>
            <a:r>
              <a:rPr lang="en-US" sz="1100" dirty="0" smtClean="0"/>
              <a:t>                       plus +3.3 V, +5 V and GND supply lines</a:t>
            </a:r>
          </a:p>
          <a:p>
            <a:r>
              <a:rPr lang="en-US" sz="1100" dirty="0" smtClean="0"/>
              <a:t> </a:t>
            </a:r>
          </a:p>
          <a:p>
            <a:r>
              <a:rPr lang="en-US" sz="1100" dirty="0" smtClean="0"/>
              <a:t>Camera Connector </a:t>
            </a:r>
          </a:p>
          <a:p>
            <a:r>
              <a:rPr lang="en-US" sz="1100" dirty="0" smtClean="0"/>
              <a:t>                      15-pin MIPI Camera Serial Interface (CSI-2) </a:t>
            </a:r>
          </a:p>
          <a:p>
            <a:r>
              <a:rPr lang="en-US" sz="1100" dirty="0" smtClean="0"/>
              <a:t>Display Connector DSI 15 way flat flex cable connector </a:t>
            </a:r>
          </a:p>
          <a:p>
            <a:r>
              <a:rPr lang="en-US" sz="1100" dirty="0" smtClean="0"/>
              <a:t>                      with two data lanes and a clock lane </a:t>
            </a:r>
          </a:p>
          <a:p>
            <a:r>
              <a:rPr lang="en-US" sz="1100" dirty="0" smtClean="0"/>
              <a:t>Memory Card Slot           Push/pull Micro SDIO</a:t>
            </a:r>
            <a:endParaRPr lang="en-US" sz="1100" b="1" dirty="0" smtClean="0"/>
          </a:p>
          <a:p>
            <a:pPr lvl="0" rtl="0">
              <a:spcBef>
                <a:spcPts val="0"/>
              </a:spcBef>
              <a:buNone/>
            </a:pP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b="0" i="0" kern="1200" dirty="0" smtClean="0">
                <a:solidFill>
                  <a:schemeClr val="tx1"/>
                </a:solidFill>
                <a:latin typeface="+mn-lt"/>
                <a:ea typeface="+mn-ea"/>
                <a:cs typeface="+mn-cs"/>
              </a:rPr>
              <a:t>Raspberry Pi is powered by ARM processor and your usual operating system images of Windows 10, </a:t>
            </a:r>
            <a:r>
              <a:rPr lang="en-US" sz="1100" b="0" i="0" kern="1200" dirty="0" err="1" smtClean="0">
                <a:solidFill>
                  <a:schemeClr val="tx1"/>
                </a:solidFill>
                <a:latin typeface="+mn-lt"/>
                <a:ea typeface="+mn-ea"/>
                <a:cs typeface="+mn-cs"/>
              </a:rPr>
              <a:t>Ubuntu</a:t>
            </a:r>
            <a:r>
              <a:rPr lang="en-US" sz="1100" b="0" i="0" kern="1200" dirty="0" smtClean="0">
                <a:solidFill>
                  <a:schemeClr val="tx1"/>
                </a:solidFill>
                <a:latin typeface="+mn-lt"/>
                <a:ea typeface="+mn-ea"/>
                <a:cs typeface="+mn-cs"/>
              </a:rPr>
              <a:t> Linux etc. can’t be installed on it.</a:t>
            </a:r>
          </a:p>
          <a:p>
            <a:r>
              <a:rPr lang="en-US" sz="1100" b="0" i="0" kern="1200" dirty="0" smtClean="0">
                <a:solidFill>
                  <a:schemeClr val="tx1"/>
                </a:solidFill>
                <a:latin typeface="+mn-lt"/>
                <a:ea typeface="+mn-ea"/>
                <a:cs typeface="+mn-cs"/>
              </a:rPr>
              <a:t>Instead, you need to select an operating system that is supported by the Raspberry Pi’s ARM architecture. There are numerous supported operating systems like </a:t>
            </a:r>
            <a:r>
              <a:rPr lang="en-US" sz="1100" b="0" i="0" kern="1200" dirty="0" err="1" smtClean="0">
                <a:solidFill>
                  <a:schemeClr val="tx1"/>
                </a:solidFill>
                <a:latin typeface="+mn-lt"/>
                <a:ea typeface="+mn-ea"/>
                <a:cs typeface="+mn-cs"/>
              </a:rPr>
              <a:t>Raspbian</a:t>
            </a:r>
            <a:r>
              <a:rPr lang="en-US" sz="1100" b="0" i="0" kern="1200" dirty="0" smtClean="0">
                <a:solidFill>
                  <a:schemeClr val="tx1"/>
                </a:solidFill>
                <a:latin typeface="+mn-lt"/>
                <a:ea typeface="+mn-ea"/>
                <a:cs typeface="+mn-cs"/>
              </a:rPr>
              <a:t>, Arch Linux ARM, </a:t>
            </a:r>
            <a:r>
              <a:rPr lang="en-US" sz="1100" b="0" i="0" kern="1200" dirty="0" err="1" smtClean="0">
                <a:solidFill>
                  <a:schemeClr val="tx1"/>
                </a:solidFill>
                <a:latin typeface="+mn-lt"/>
                <a:ea typeface="+mn-ea"/>
                <a:cs typeface="+mn-cs"/>
              </a:rPr>
              <a:t>OpenWrt</a:t>
            </a:r>
            <a:r>
              <a:rPr lang="en-US" sz="1100" b="0" i="0" kern="1200" dirty="0" smtClean="0">
                <a:solidFill>
                  <a:schemeClr val="tx1"/>
                </a:solidFill>
                <a:latin typeface="+mn-lt"/>
                <a:ea typeface="+mn-ea"/>
                <a:cs typeface="+mn-cs"/>
              </a:rPr>
              <a:t>, </a:t>
            </a:r>
            <a:r>
              <a:rPr lang="en-US" sz="1100" b="0" i="0" kern="1200" dirty="0" err="1" smtClean="0">
                <a:solidFill>
                  <a:schemeClr val="tx1"/>
                </a:solidFill>
                <a:latin typeface="+mn-lt"/>
                <a:ea typeface="+mn-ea"/>
                <a:cs typeface="+mn-cs"/>
              </a:rPr>
              <a:t>Ubuntu</a:t>
            </a:r>
            <a:r>
              <a:rPr lang="en-US" sz="1100" b="0" i="0" kern="1200" dirty="0" smtClean="0">
                <a:solidFill>
                  <a:schemeClr val="tx1"/>
                </a:solidFill>
                <a:latin typeface="+mn-lt"/>
                <a:ea typeface="+mn-ea"/>
                <a:cs typeface="+mn-cs"/>
              </a:rPr>
              <a:t> MATE etc.</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Instead of using a </a:t>
            </a:r>
            <a:r>
              <a:rPr lang="en-US" sz="1100" b="0" i="0" kern="1200" dirty="0" err="1" smtClean="0">
                <a:solidFill>
                  <a:schemeClr val="tx1"/>
                </a:solidFill>
                <a:latin typeface="+mn-lt"/>
                <a:ea typeface="+mn-ea"/>
                <a:cs typeface="+mn-cs"/>
              </a:rPr>
              <a:t>Raspbian</a:t>
            </a:r>
            <a:r>
              <a:rPr lang="en-US" sz="1100" b="0" i="0" kern="1200" dirty="0" smtClean="0">
                <a:solidFill>
                  <a:schemeClr val="tx1"/>
                </a:solidFill>
                <a:latin typeface="+mn-lt"/>
                <a:ea typeface="+mn-ea"/>
                <a:cs typeface="+mn-cs"/>
              </a:rPr>
              <a:t> OS image, here we’ll be using NOOBS–New Out Of Box Software–an install manager for </a:t>
            </a:r>
            <a:r>
              <a:rPr lang="en-US" sz="1100" b="0" i="0" kern="1200" dirty="0" err="1" smtClean="0">
                <a:solidFill>
                  <a:schemeClr val="tx1"/>
                </a:solidFill>
                <a:latin typeface="+mn-lt"/>
                <a:ea typeface="+mn-ea"/>
                <a:cs typeface="+mn-cs"/>
              </a:rPr>
              <a:t>Raspbian</a:t>
            </a:r>
            <a:r>
              <a:rPr lang="en-US" sz="1100" b="0" i="0" kern="1200" dirty="0" smtClean="0">
                <a:solidFill>
                  <a:schemeClr val="tx1"/>
                </a:solidFill>
                <a:latin typeface="+mn-lt"/>
                <a:ea typeface="+mn-ea"/>
                <a:cs typeface="+mn-cs"/>
              </a:rPr>
              <a:t>.</a:t>
            </a:r>
          </a:p>
          <a:p>
            <a:endParaRPr lang="en-US" sz="1100" b="0" i="0" kern="1200" dirty="0" smtClean="0">
              <a:solidFill>
                <a:schemeClr val="tx1"/>
              </a:solidFill>
              <a:latin typeface="+mn-lt"/>
              <a:ea typeface="+mn-ea"/>
              <a:cs typeface="+mn-cs"/>
            </a:endParaRPr>
          </a:p>
          <a:p>
            <a:r>
              <a:rPr lang="en-US" sz="1100" b="0" i="0" kern="1200" dirty="0" smtClean="0">
                <a:solidFill>
                  <a:schemeClr val="tx1"/>
                </a:solidFill>
                <a:latin typeface="+mn-lt"/>
                <a:ea typeface="+mn-ea"/>
                <a:cs typeface="+mn-cs"/>
              </a:rPr>
              <a:t>https://fossbytes.com/getting-started-raspberry-pi-installing-raspbian-os-noobs-boot/</a:t>
            </a:r>
          </a:p>
          <a:p>
            <a:pPr lvl="0" rtl="0">
              <a:spcBef>
                <a:spcPts val="0"/>
              </a:spcBef>
              <a:buNone/>
            </a:pP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100" dirty="0" smtClean="0"/>
              <a:t>• Low cost PC/tablet/laptop        • </a:t>
            </a:r>
            <a:r>
              <a:rPr lang="en-US" sz="1100" dirty="0" err="1" smtClean="0"/>
              <a:t>IoT</a:t>
            </a:r>
            <a:r>
              <a:rPr lang="en-US" sz="1100" dirty="0" smtClean="0"/>
              <a:t> applications </a:t>
            </a:r>
          </a:p>
          <a:p>
            <a:endParaRPr lang="en-US" sz="1100" dirty="0" smtClean="0"/>
          </a:p>
          <a:p>
            <a:r>
              <a:rPr lang="en-US" sz="1100" dirty="0" smtClean="0"/>
              <a:t>• Media center                            • Robotics </a:t>
            </a:r>
          </a:p>
          <a:p>
            <a:endParaRPr lang="en-US" sz="1100" dirty="0" smtClean="0"/>
          </a:p>
          <a:p>
            <a:r>
              <a:rPr lang="en-US" sz="1100" dirty="0" smtClean="0"/>
              <a:t>• Industrial/Home automation </a:t>
            </a:r>
          </a:p>
          <a:p>
            <a:endParaRPr lang="en-US" sz="1100" dirty="0" smtClean="0"/>
          </a:p>
          <a:p>
            <a:r>
              <a:rPr lang="en-US" sz="1100" dirty="0" smtClean="0"/>
              <a:t>• Server/cloud server </a:t>
            </a:r>
          </a:p>
          <a:p>
            <a:endParaRPr lang="en-US" sz="1100" dirty="0" smtClean="0"/>
          </a:p>
          <a:p>
            <a:r>
              <a:rPr lang="en-US" sz="1100" dirty="0" smtClean="0"/>
              <a:t>• Print server • Security monitoring </a:t>
            </a:r>
          </a:p>
          <a:p>
            <a:endParaRPr lang="en-US" sz="1100" dirty="0" smtClean="0"/>
          </a:p>
          <a:p>
            <a:r>
              <a:rPr lang="en-US" sz="1100" dirty="0" smtClean="0"/>
              <a:t>• Web camera • Gaming </a:t>
            </a:r>
          </a:p>
          <a:p>
            <a:endParaRPr lang="en-US" sz="1100" dirty="0" smtClean="0"/>
          </a:p>
          <a:p>
            <a:r>
              <a:rPr lang="en-US" sz="1100" dirty="0" smtClean="0"/>
              <a:t>• Wireless access point </a:t>
            </a:r>
          </a:p>
          <a:p>
            <a:endParaRPr lang="en-US" sz="1100" dirty="0" smtClean="0"/>
          </a:p>
          <a:p>
            <a:r>
              <a:rPr lang="en-US" sz="1100" dirty="0" smtClean="0"/>
              <a:t>• Environmental sensing/monitoring (e.g. weather station)</a:t>
            </a:r>
            <a:endParaRPr lang="en-US" sz="1100" b="1" dirty="0" smtClean="0"/>
          </a:p>
          <a:p>
            <a:pPr lvl="0" rtl="0">
              <a:spcBef>
                <a:spcPts val="0"/>
              </a:spcBef>
              <a:buNone/>
            </a:pPr>
            <a:endParaRPr dirty="0"/>
          </a:p>
        </p:txBody>
      </p:sp>
    </p:spTree>
    <p:extLst>
      <p:ext uri="{BB962C8B-B14F-4D97-AF65-F5344CB8AC3E}">
        <p14:creationId xmlns:p14="http://schemas.microsoft.com/office/powerpoint/2010/main" xmlns="" val="75894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b="0" i="0" kern="1200" dirty="0" smtClean="0">
                <a:solidFill>
                  <a:schemeClr val="tx1"/>
                </a:solidFill>
                <a:latin typeface="+mn-lt"/>
                <a:ea typeface="+mn-ea"/>
                <a:cs typeface="+mn-cs"/>
              </a:rPr>
              <a:t>GPIO pins can be configured as either general-purpose input, general-purpose output or as one of up to 6 special alternate settings, the functions of which are pin-dependent.</a:t>
            </a:r>
          </a:p>
          <a:p>
            <a:pPr lvl="0" rtl="0">
              <a:spcBef>
                <a:spcPts val="0"/>
              </a:spcBef>
              <a:buNone/>
            </a:pPr>
            <a:endParaRPr lang="en-US" sz="1100" b="0" i="0" kern="1200" dirty="0" smtClean="0">
              <a:solidFill>
                <a:schemeClr val="tx1"/>
              </a:solidFill>
              <a:latin typeface="+mn-lt"/>
              <a:ea typeface="+mn-ea"/>
              <a:cs typeface="+mn-cs"/>
            </a:endParaRPr>
          </a:p>
          <a:p>
            <a:pPr lvl="0" rtl="0">
              <a:spcBef>
                <a:spcPts val="0"/>
              </a:spcBef>
              <a:buNone/>
            </a:pPr>
            <a:r>
              <a:rPr lang="en-US" sz="1100" b="0" i="0" kern="1200" dirty="0" smtClean="0">
                <a:solidFill>
                  <a:schemeClr val="tx1"/>
                </a:solidFill>
                <a:latin typeface="+mn-lt"/>
                <a:ea typeface="+mn-ea"/>
                <a:cs typeface="+mn-cs"/>
              </a:rPr>
              <a:t>General-</a:t>
            </a:r>
            <a:r>
              <a:rPr lang="en-US" sz="1100" b="1" i="0" kern="1200" dirty="0" smtClean="0">
                <a:solidFill>
                  <a:schemeClr val="tx1"/>
                </a:solidFill>
                <a:latin typeface="+mn-lt"/>
                <a:ea typeface="+mn-ea"/>
                <a:cs typeface="+mn-cs"/>
              </a:rPr>
              <a:t>purpose input/output</a:t>
            </a:r>
            <a:r>
              <a:rPr lang="en-US" sz="1100" b="0" i="0" kern="1200" dirty="0" smtClean="0">
                <a:solidFill>
                  <a:schemeClr val="tx1"/>
                </a:solidFill>
                <a:latin typeface="+mn-lt"/>
                <a:ea typeface="+mn-ea"/>
                <a:cs typeface="+mn-cs"/>
              </a:rPr>
              <a:t> (GPIO) is a generic pin on an integrated circuit or computer board whose behavior—including whether it is an </a:t>
            </a:r>
            <a:r>
              <a:rPr lang="en-US" sz="1100" b="1" i="0" kern="1200" dirty="0" smtClean="0">
                <a:solidFill>
                  <a:schemeClr val="tx1"/>
                </a:solidFill>
                <a:latin typeface="+mn-lt"/>
                <a:ea typeface="+mn-ea"/>
                <a:cs typeface="+mn-cs"/>
              </a:rPr>
              <a:t>input</a:t>
            </a:r>
            <a:r>
              <a:rPr lang="en-US" sz="1100" b="0" i="0" kern="1200" dirty="0" smtClean="0">
                <a:solidFill>
                  <a:schemeClr val="tx1"/>
                </a:solidFill>
                <a:latin typeface="+mn-lt"/>
                <a:ea typeface="+mn-ea"/>
                <a:cs typeface="+mn-cs"/>
              </a:rPr>
              <a:t> or output pin—is controllable by the user at run time. GPIO pins have no </a:t>
            </a:r>
            <a:r>
              <a:rPr lang="en-US" sz="1100" b="1" i="0" kern="1200" dirty="0" smtClean="0">
                <a:solidFill>
                  <a:schemeClr val="tx1"/>
                </a:solidFill>
                <a:latin typeface="+mn-lt"/>
                <a:ea typeface="+mn-ea"/>
                <a:cs typeface="+mn-cs"/>
              </a:rPr>
              <a:t>predefined</a:t>
            </a:r>
            <a:r>
              <a:rPr lang="en-US" sz="1100" b="0" i="0" kern="1200" dirty="0" smtClean="0">
                <a:solidFill>
                  <a:schemeClr val="tx1"/>
                </a:solidFill>
                <a:latin typeface="+mn-lt"/>
                <a:ea typeface="+mn-ea"/>
                <a:cs typeface="+mn-cs"/>
              </a:rPr>
              <a:t> purpose, and go unused by default.</a:t>
            </a:r>
          </a:p>
          <a:p>
            <a:pPr lvl="0" rtl="0">
              <a:spcBef>
                <a:spcPts val="0"/>
              </a:spcBef>
              <a:buNone/>
            </a:pPr>
            <a:endParaRPr lang="en-US" sz="1100" b="0" i="0" kern="1200" dirty="0" smtClean="0">
              <a:solidFill>
                <a:schemeClr val="tx1"/>
              </a:solidFill>
              <a:latin typeface="+mn-lt"/>
              <a:ea typeface="+mn-ea"/>
              <a:cs typeface="+mn-cs"/>
            </a:endParaRPr>
          </a:p>
          <a:p>
            <a:pPr lvl="0" rtl="0">
              <a:spcBef>
                <a:spcPts val="0"/>
              </a:spcBef>
              <a:buNone/>
            </a:pPr>
            <a:endParaRPr dirty="0"/>
          </a:p>
        </p:txBody>
      </p:sp>
    </p:spTree>
    <p:extLst>
      <p:ext uri="{BB962C8B-B14F-4D97-AF65-F5344CB8AC3E}">
        <p14:creationId xmlns:p14="http://schemas.microsoft.com/office/powerpoint/2010/main" xmlns="" val="758949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524800" y="672605"/>
            <a:ext cx="1081625" cy="1124949"/>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sp>
        <p:nvSpPr>
          <p:cNvPr id="11" name="Shape 11"/>
          <p:cNvSpPr/>
          <p:nvPr/>
        </p:nvSpPr>
        <p:spPr>
          <a:xfrm rot="10800000">
            <a:off x="6537562" y="33429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cxnSp>
        <p:nvCxnSpPr>
          <p:cNvPr id="12" name="Shape 12"/>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3" name="Shape 13"/>
          <p:cNvSpPr txBox="1">
            <a:spLocks noGrp="1"/>
          </p:cNvSpPr>
          <p:nvPr>
            <p:ph type="ctrTitle"/>
          </p:nvPr>
        </p:nvSpPr>
        <p:spPr>
          <a:xfrm>
            <a:off x="1680301" y="1188925"/>
            <a:ext cx="5783400" cy="1457399"/>
          </a:xfrm>
          <a:prstGeom prst="rect">
            <a:avLst/>
          </a:prstGeom>
        </p:spPr>
        <p:txBody>
          <a:bodyPr lIns="91425" tIns="91425" rIns="91425" bIns="91425" anchor="b" anchorCtr="0"/>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a:endParaRPr/>
          </a:p>
        </p:txBody>
      </p:sp>
      <p:sp>
        <p:nvSpPr>
          <p:cNvPr id="14" name="Shape 14"/>
          <p:cNvSpPr txBox="1">
            <a:spLocks noGrp="1"/>
          </p:cNvSpPr>
          <p:nvPr>
            <p:ph type="subTitle" idx="1"/>
          </p:nvPr>
        </p:nvSpPr>
        <p:spPr>
          <a:xfrm>
            <a:off x="1680301" y="3049450"/>
            <a:ext cx="5783400" cy="9090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dirty="0"/>
          </a:p>
        </p:txBody>
      </p:sp>
      <p:sp>
        <p:nvSpPr>
          <p:cNvPr id="8"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3" name="Rectangle 2"/>
          <p:cNvSpPr/>
          <p:nvPr userDrawn="1"/>
        </p:nvSpPr>
        <p:spPr>
          <a:xfrm>
            <a:off x="-2525" y="0"/>
            <a:ext cx="91302" cy="5143500"/>
          </a:xfrm>
          <a:prstGeom prst="rect">
            <a:avLst/>
          </a:prstGeom>
          <a:solidFill>
            <a:schemeClr val="tx1">
              <a:lumMod val="8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8" name="Shape 18"/>
          <p:cNvSpPr txBox="1">
            <a:spLocks noGrp="1"/>
          </p:cNvSpPr>
          <p:nvPr>
            <p:ph type="title"/>
          </p:nvPr>
        </p:nvSpPr>
        <p:spPr>
          <a:xfrm>
            <a:off x="480750" y="1764950"/>
            <a:ext cx="8222100" cy="9075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dirty="0"/>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5"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2" name="Shape 2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87900" y="1489824"/>
            <a:ext cx="8368200" cy="3078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6"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w="38100" cap="flat" cmpd="sng">
            <a:solidFill>
              <a:schemeClr val="accent4"/>
            </a:solidFill>
            <a:prstDash val="solid"/>
            <a:round/>
            <a:headEnd type="none" w="med" len="med"/>
            <a:tailEnd type="none" w="med" len="med"/>
          </a:ln>
        </p:spPr>
      </p:cxnSp>
      <p:sp>
        <p:nvSpPr>
          <p:cNvPr id="36" name="Shape 36"/>
          <p:cNvSpPr txBox="1">
            <a:spLocks noGrp="1"/>
          </p:cNvSpPr>
          <p:nvPr>
            <p:ph type="title"/>
          </p:nvPr>
        </p:nvSpPr>
        <p:spPr>
          <a:xfrm>
            <a:off x="3879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7" name="Shape 37"/>
          <p:cNvSpPr txBox="1">
            <a:spLocks noGrp="1"/>
          </p:cNvSpPr>
          <p:nvPr>
            <p:ph type="body" idx="1"/>
          </p:nvPr>
        </p:nvSpPr>
        <p:spPr>
          <a:xfrm>
            <a:off x="387900" y="1594025"/>
            <a:ext cx="2808000" cy="26811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8" name="Shape 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6"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cxnSp>
        <p:nvCxnSpPr>
          <p:cNvPr id="44" name="Shape 44"/>
          <p:cNvCxnSpPr/>
          <p:nvPr/>
        </p:nvCxnSpPr>
        <p:spPr>
          <a:xfrm>
            <a:off x="5029675" y="4495503"/>
            <a:ext cx="540900" cy="0"/>
          </a:xfrm>
          <a:prstGeom prst="straightConnector1">
            <a:avLst/>
          </a:prstGeom>
          <a:noFill/>
          <a:ln w="38100" cap="flat" cmpd="sng">
            <a:solidFill>
              <a:schemeClr val="accent5"/>
            </a:solidFill>
            <a:prstDash val="solid"/>
            <a:round/>
            <a:headEnd type="none" w="med" len="med"/>
            <a:tailEnd type="none" w="med" len="med"/>
          </a:ln>
        </p:spPr>
      </p:cxnSp>
      <p:sp>
        <p:nvSpPr>
          <p:cNvPr id="45" name="Shape 45"/>
          <p:cNvSpPr txBox="1">
            <a:spLocks noGrp="1"/>
          </p:cNvSpPr>
          <p:nvPr>
            <p:ph type="title"/>
          </p:nvPr>
        </p:nvSpPr>
        <p:spPr>
          <a:xfrm>
            <a:off x="265500" y="1209075"/>
            <a:ext cx="4045200" cy="15063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6" name="Shape 46"/>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a:endParaRPr/>
          </a:p>
        </p:txBody>
      </p:sp>
      <p:sp>
        <p:nvSpPr>
          <p:cNvPr id="47" name="Shape 47"/>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8" name="Shape 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8" name="Footer Placeholder 4"/>
          <p:cNvSpPr>
            <a:spLocks noGrp="1"/>
          </p:cNvSpPr>
          <p:nvPr>
            <p:ph type="ftr" sz="quarter" idx="3"/>
          </p:nvPr>
        </p:nvSpPr>
        <p:spPr>
          <a:xfrm>
            <a:off x="1677537"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
        <p:nvSpPr>
          <p:cNvPr id="4"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txBox="1">
            <a:spLocks noGrp="1"/>
          </p:cNvSpPr>
          <p:nvPr>
            <p:ph type="title"/>
          </p:nvPr>
        </p:nvSpPr>
        <p:spPr>
          <a:xfrm>
            <a:off x="387900" y="1152450"/>
            <a:ext cx="8368200" cy="1538400"/>
          </a:xfrm>
          <a:prstGeom prst="rect">
            <a:avLst/>
          </a:prstGeom>
        </p:spPr>
        <p:txBody>
          <a:bodyPr lIns="91425" tIns="91425" rIns="91425" bIns="91425" anchor="ctr" anchorCtr="0"/>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a:endParaRPr/>
          </a:p>
        </p:txBody>
      </p:sp>
      <p:sp>
        <p:nvSpPr>
          <p:cNvPr id="55" name="Shape 55"/>
          <p:cNvSpPr txBox="1">
            <a:spLocks noGrp="1"/>
          </p:cNvSpPr>
          <p:nvPr>
            <p:ph type="body" idx="1"/>
          </p:nvPr>
        </p:nvSpPr>
        <p:spPr>
          <a:xfrm>
            <a:off x="387900" y="2919450"/>
            <a:ext cx="83682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pPr lvl="0" algn="r">
                <a:spcBef>
                  <a:spcPts val="0"/>
                </a:spcBef>
                <a:buNone/>
              </a:pPr>
              <a:t>‹#›</a:t>
            </a:fld>
            <a:endParaRPr lang="en" sz="1000" dirty="0">
              <a:solidFill>
                <a:schemeClr val="dk1"/>
              </a:solidFill>
              <a:latin typeface="Roboto"/>
              <a:ea typeface="Roboto"/>
              <a:cs typeface="Roboto"/>
              <a:sym typeface="Roboto"/>
            </a:endParaRPr>
          </a:p>
        </p:txBody>
      </p:sp>
      <p:sp>
        <p:nvSpPr>
          <p:cNvPr id="5" name="Rectangle 4"/>
          <p:cNvSpPr/>
          <p:nvPr userDrawn="1"/>
        </p:nvSpPr>
        <p:spPr>
          <a:xfrm>
            <a:off x="-2525" y="0"/>
            <a:ext cx="91302" cy="5143500"/>
          </a:xfrm>
          <a:prstGeom prst="rect">
            <a:avLst/>
          </a:prstGeom>
          <a:solidFill>
            <a:schemeClr val="tx1">
              <a:lumMod val="8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p:cNvSpPr>
            <a:spLocks noGrp="1"/>
          </p:cNvSpPr>
          <p:nvPr>
            <p:ph type="ftr" sz="quarter" idx="3"/>
          </p:nvPr>
        </p:nvSpPr>
        <p:spPr>
          <a:xfrm>
            <a:off x="3124200" y="4885899"/>
            <a:ext cx="2895600" cy="257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smtClean="0">
                <a:solidFill>
                  <a:srgbClr val="000000"/>
                </a:solidFill>
                <a:latin typeface="Arial" panose="020B0604020202020204" pitchFamily="34" charset="0"/>
              </a:rPr>
              <a:t>Copyright @ 2018  </a:t>
            </a:r>
            <a:r>
              <a:rPr lang="en-US" altLang="zh-CN" dirty="0" err="1" smtClean="0">
                <a:solidFill>
                  <a:srgbClr val="000000"/>
                </a:solidFill>
                <a:latin typeface="Arial" panose="020B0604020202020204" pitchFamily="34" charset="0"/>
              </a:rPr>
              <a:t>Innovaker</a:t>
            </a:r>
            <a:endParaRPr lang="en-US" dirty="0" smtClean="0">
              <a:solidFill>
                <a:srgbClr val="000000"/>
              </a:solidFill>
              <a:latin typeface="Arial" panose="020B0604020202020204" pitchFamily="34" charset="0"/>
            </a:endParaRPr>
          </a:p>
          <a:p>
            <a:r>
              <a:rPr lang="en-US" dirty="0" smtClean="0"/>
              <a:t>@ </a:t>
            </a:r>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jpeg"/><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2"/>
        <p:cNvGrpSpPr/>
        <p:nvPr/>
      </p:nvGrpSpPr>
      <p:grpSpPr>
        <a:xfrm>
          <a:off x="0" y="0"/>
          <a:ext cx="0" cy="0"/>
          <a:chOff x="0" y="0"/>
          <a:chExt cx="0" cy="0"/>
        </a:xfrm>
      </p:grpSpPr>
      <p:sp>
        <p:nvSpPr>
          <p:cNvPr id="2" name="Rectangle 1"/>
          <p:cNvSpPr/>
          <p:nvPr/>
        </p:nvSpPr>
        <p:spPr>
          <a:xfrm>
            <a:off x="4556"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32076" y="0"/>
            <a:ext cx="3889081" cy="364415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74762" y="1"/>
            <a:ext cx="3889081" cy="364415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56" y="1"/>
            <a:ext cx="3976581" cy="3644153"/>
          </a:xfrm>
          <a:prstGeom prst="rect">
            <a:avLst/>
          </a:prstGeom>
        </p:spPr>
      </p:pic>
      <p:sp>
        <p:nvSpPr>
          <p:cNvPr id="63" name="Shape 63"/>
          <p:cNvSpPr txBox="1">
            <a:spLocks noGrp="1"/>
          </p:cNvSpPr>
          <p:nvPr>
            <p:ph type="body" idx="1"/>
          </p:nvPr>
        </p:nvSpPr>
        <p:spPr>
          <a:xfrm>
            <a:off x="992003" y="4512255"/>
            <a:ext cx="6929174" cy="508075"/>
          </a:xfrm>
          <a:prstGeom prst="rect">
            <a:avLst/>
          </a:prstGeom>
        </p:spPr>
        <p:txBody>
          <a:bodyPr lIns="91425" tIns="91425" rIns="91425" bIns="91425" anchor="t" anchorCtr="0">
            <a:noAutofit/>
          </a:bodyPr>
          <a:lstStyle/>
          <a:p>
            <a:pPr lvl="0" algn="ctr">
              <a:lnSpc>
                <a:spcPct val="150000"/>
              </a:lnSpc>
              <a:spcAft>
                <a:spcPts val="0"/>
              </a:spcAft>
            </a:pPr>
            <a:r>
              <a:rPr lang="en-US" sz="1600" dirty="0" smtClean="0">
                <a:solidFill>
                  <a:srgbClr val="595A5D"/>
                </a:solidFill>
                <a:latin typeface="+mj-lt"/>
                <a:ea typeface="Alegreya"/>
                <a:cs typeface="Alegreya"/>
                <a:sym typeface="Alegreya"/>
              </a:rPr>
              <a:t>Ver</a:t>
            </a:r>
            <a:r>
              <a:rPr lang="en-US" sz="1600" dirty="0">
                <a:solidFill>
                  <a:srgbClr val="595A5D"/>
                </a:solidFill>
                <a:latin typeface="+mj-lt"/>
                <a:ea typeface="Alegreya"/>
                <a:cs typeface="Alegreya"/>
                <a:sym typeface="Alegreya"/>
              </a:rPr>
              <a:t>. </a:t>
            </a:r>
            <a:r>
              <a:rPr lang="en-US" sz="1600" dirty="0" smtClean="0">
                <a:solidFill>
                  <a:srgbClr val="595A5D"/>
                </a:solidFill>
                <a:latin typeface="+mj-lt"/>
                <a:ea typeface="Alegreya"/>
                <a:cs typeface="Alegreya"/>
                <a:sym typeface="Alegreya"/>
              </a:rPr>
              <a:t>01</a:t>
            </a:r>
            <a:endParaRPr lang="en-US" sz="1600" dirty="0">
              <a:solidFill>
                <a:srgbClr val="595A5D"/>
              </a:solidFill>
              <a:latin typeface="+mj-lt"/>
              <a:ea typeface="Alegreya"/>
              <a:cs typeface="Alegreya"/>
              <a:sym typeface="Alegreya"/>
            </a:endParaRPr>
          </a:p>
        </p:txBody>
      </p:sp>
      <p:sp>
        <p:nvSpPr>
          <p:cNvPr id="6" name="Rectangle 5"/>
          <p:cNvSpPr/>
          <p:nvPr/>
        </p:nvSpPr>
        <p:spPr>
          <a:xfrm>
            <a:off x="0" y="0"/>
            <a:ext cx="9144000" cy="3749398"/>
          </a:xfrm>
          <a:prstGeom prst="rect">
            <a:avLst/>
          </a:prstGeom>
          <a:solidFill>
            <a:schemeClr val="bg2">
              <a:lumMod val="75000"/>
              <a:lumOff val="2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085345" y="4056282"/>
            <a:ext cx="2742490" cy="474596"/>
          </a:xfrm>
          <a:prstGeom prst="rect">
            <a:avLst/>
          </a:prstGeom>
        </p:spPr>
      </p:pic>
      <p:sp>
        <p:nvSpPr>
          <p:cNvPr id="14" name="Shape 64">
            <a:extLst>
              <a:ext uri="{FF2B5EF4-FFF2-40B4-BE49-F238E27FC236}">
                <a16:creationId xmlns="" xmlns:a16="http://schemas.microsoft.com/office/drawing/2014/main" id="{987D29E1-CF14-48D5-BD07-772474EB3E95}"/>
              </a:ext>
            </a:extLst>
          </p:cNvPr>
          <p:cNvSpPr txBox="1">
            <a:spLocks/>
          </p:cNvSpPr>
          <p:nvPr/>
        </p:nvSpPr>
        <p:spPr>
          <a:xfrm>
            <a:off x="-493305" y="2181577"/>
            <a:ext cx="9899790" cy="77744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3000" b="0" i="0" u="none" strike="noStrike" cap="none">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a:pPr marL="2286000" indent="457200">
              <a:lnSpc>
                <a:spcPct val="115000"/>
              </a:lnSpc>
              <a:spcAft>
                <a:spcPts val="1600"/>
              </a:spcAft>
            </a:pPr>
            <a:r>
              <a:rPr lang="en-US" sz="4000" dirty="0" smtClean="0">
                <a:solidFill>
                  <a:srgbClr val="FFFFFF"/>
                </a:solidFill>
                <a:latin typeface="+mn-lt"/>
                <a:ea typeface="Georgia"/>
                <a:cs typeface="Georgia"/>
                <a:sym typeface="Georgia"/>
              </a:rPr>
              <a:t>   Course </a:t>
            </a:r>
            <a:r>
              <a:rPr lang="en-US" sz="4000" dirty="0">
                <a:solidFill>
                  <a:srgbClr val="FFFFFF"/>
                </a:solidFill>
                <a:latin typeface="+mn-lt"/>
                <a:ea typeface="Georgia"/>
                <a:cs typeface="Georgia"/>
                <a:sym typeface="Georgia"/>
              </a:rPr>
              <a:t>2</a:t>
            </a:r>
            <a:endParaRPr lang="en" sz="4000" dirty="0">
              <a:solidFill>
                <a:srgbClr val="FFFFFF"/>
              </a:solidFill>
              <a:latin typeface="+mn-lt"/>
              <a:ea typeface="Georgia"/>
              <a:cs typeface="Georgia"/>
              <a:sym typeface="Georgia"/>
            </a:endParaRPr>
          </a:p>
        </p:txBody>
      </p:sp>
      <p:sp>
        <p:nvSpPr>
          <p:cNvPr id="12" name="Oval 11"/>
          <p:cNvSpPr/>
          <p:nvPr/>
        </p:nvSpPr>
        <p:spPr>
          <a:xfrm>
            <a:off x="2409959" y="2534918"/>
            <a:ext cx="138020" cy="1380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0" y="1215562"/>
            <a:ext cx="9144000" cy="1015663"/>
          </a:xfrm>
          <a:prstGeom prst="rect">
            <a:avLst/>
          </a:prstGeom>
          <a:noFill/>
        </p:spPr>
        <p:txBody>
          <a:bodyPr wrap="square" rtlCol="0">
            <a:spAutoFit/>
          </a:bodyPr>
          <a:lstStyle/>
          <a:p>
            <a:pPr algn="ctr"/>
            <a:r>
              <a:rPr lang="en-US" sz="6000" b="1" dirty="0" smtClean="0">
                <a:solidFill>
                  <a:srgbClr val="FFFFFF"/>
                </a:solidFill>
                <a:sym typeface="Georgia"/>
              </a:rPr>
              <a:t>Python + IOT</a:t>
            </a:r>
            <a:endParaRPr lang="en-US" sz="6000" dirty="0"/>
          </a:p>
        </p:txBody>
      </p:sp>
      <p:sp>
        <p:nvSpPr>
          <p:cNvPr id="13" name="Rectangle 12"/>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err="1" smtClean="0">
                <a:solidFill>
                  <a:srgbClr val="595A5D"/>
                </a:solidFill>
              </a:rPr>
              <a:t>Raspbian</a:t>
            </a:r>
            <a:r>
              <a:rPr lang="en-US" sz="2800" b="1" dirty="0" smtClean="0">
                <a:solidFill>
                  <a:srgbClr val="595A5D"/>
                </a:solidFill>
              </a:rPr>
              <a:t> </a:t>
            </a:r>
          </a:p>
          <a:p>
            <a:r>
              <a:rPr lang="en-US" sz="2800" b="1" dirty="0" smtClean="0">
                <a:solidFill>
                  <a:srgbClr val="595A5D"/>
                </a:solidFill>
              </a:rPr>
              <a:t>installation</a:t>
            </a:r>
            <a:endParaRPr lang="en-US" sz="2800" b="1" dirty="0">
              <a:solidFill>
                <a:srgbClr val="595A5D"/>
              </a:solidFill>
            </a:endParaRPr>
          </a:p>
          <a:p>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10</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5007524" cy="2862322"/>
          </a:xfrm>
          <a:prstGeom prst="rect">
            <a:avLst/>
          </a:prstGeom>
          <a:noFill/>
        </p:spPr>
        <p:txBody>
          <a:bodyPr wrap="square" rtlCol="0">
            <a:spAutoFit/>
          </a:bodyPr>
          <a:lstStyle/>
          <a:p>
            <a:r>
              <a:rPr lang="en-US" sz="1200" dirty="0" err="1" smtClean="0"/>
              <a:t>Raspbian</a:t>
            </a:r>
            <a:r>
              <a:rPr lang="en-US" sz="1200" dirty="0" smtClean="0"/>
              <a:t> </a:t>
            </a:r>
            <a:r>
              <a:rPr lang="en-US" sz="1200" dirty="0"/>
              <a:t>is the desired operating system for the Raspberry Pi. In order to download and install the operating system onto our Raspberry Pi; </a:t>
            </a:r>
            <a:endParaRPr lang="en-US" sz="1200" dirty="0" smtClean="0"/>
          </a:p>
          <a:p>
            <a:endParaRPr lang="en-US" sz="1200" dirty="0" smtClean="0"/>
          </a:p>
          <a:p>
            <a:r>
              <a:rPr lang="en-US" sz="1200" dirty="0" smtClean="0"/>
              <a:t>you </a:t>
            </a:r>
            <a:r>
              <a:rPr lang="en-US" sz="1200" dirty="0"/>
              <a:t>will need the following: </a:t>
            </a:r>
            <a:endParaRPr lang="en-US" sz="1200" dirty="0" smtClean="0"/>
          </a:p>
          <a:p>
            <a:endParaRPr lang="en-US" sz="1200" dirty="0" smtClean="0"/>
          </a:p>
          <a:p>
            <a:r>
              <a:rPr lang="en-US" sz="1200" dirty="0" smtClean="0"/>
              <a:t> </a:t>
            </a:r>
            <a:r>
              <a:rPr lang="en-US" sz="1200" dirty="0" err="1"/>
              <a:t>Raspbian</a:t>
            </a:r>
            <a:r>
              <a:rPr lang="en-US" sz="1200" dirty="0"/>
              <a:t> (http://www.raspberrypi.org/downloads) </a:t>
            </a:r>
            <a:endParaRPr lang="en-US" sz="1200" dirty="0" smtClean="0"/>
          </a:p>
          <a:p>
            <a:r>
              <a:rPr lang="en-US" sz="1200" dirty="0" smtClean="0"/>
              <a:t> </a:t>
            </a:r>
            <a:r>
              <a:rPr lang="en-US" sz="1200" dirty="0"/>
              <a:t>Win32DiskImager (http://sourceforge.net/projects/win32diskimager) </a:t>
            </a:r>
            <a:endParaRPr lang="en-US" sz="1200" dirty="0" smtClean="0"/>
          </a:p>
          <a:p>
            <a:r>
              <a:rPr lang="en-US" sz="1200" dirty="0" smtClean="0"/>
              <a:t> </a:t>
            </a:r>
            <a:r>
              <a:rPr lang="en-US" sz="1200" dirty="0"/>
              <a:t>A USB memory card reader </a:t>
            </a:r>
            <a:endParaRPr lang="en-US" sz="1200" dirty="0" smtClean="0"/>
          </a:p>
          <a:p>
            <a:endParaRPr lang="en-US" sz="1200" dirty="0" smtClean="0"/>
          </a:p>
          <a:p>
            <a:pPr marL="342900" indent="-342900">
              <a:buAutoNum type="arabicPeriod"/>
            </a:pPr>
            <a:r>
              <a:rPr lang="en-US" sz="1200" dirty="0" smtClean="0"/>
              <a:t>Download </a:t>
            </a:r>
            <a:r>
              <a:rPr lang="en-US" sz="1200" dirty="0"/>
              <a:t>both </a:t>
            </a:r>
            <a:r>
              <a:rPr lang="en-US" sz="1200" dirty="0" err="1"/>
              <a:t>Raspbian</a:t>
            </a:r>
            <a:r>
              <a:rPr lang="en-US" sz="1200" dirty="0"/>
              <a:t> and </a:t>
            </a:r>
            <a:r>
              <a:rPr lang="en-US" sz="1200" dirty="0" smtClean="0"/>
              <a:t>Win32DiskImagerPlug </a:t>
            </a:r>
            <a:r>
              <a:rPr lang="en-US" sz="1200" dirty="0"/>
              <a:t>the USB memory card reader into your computer </a:t>
            </a:r>
            <a:endParaRPr lang="en-US" sz="1200" dirty="0" smtClean="0"/>
          </a:p>
          <a:p>
            <a:pPr marL="342900" indent="-342900">
              <a:buAutoNum type="arabicPeriod"/>
            </a:pPr>
            <a:r>
              <a:rPr lang="en-US" sz="1200" dirty="0" smtClean="0"/>
              <a:t>Open </a:t>
            </a:r>
            <a:r>
              <a:rPr lang="en-US" sz="1200" dirty="0"/>
              <a:t>Win32DiskImager </a:t>
            </a:r>
            <a:endParaRPr lang="en-US" sz="1200" dirty="0" smtClean="0"/>
          </a:p>
          <a:p>
            <a:pPr marL="342900" indent="-342900">
              <a:buAutoNum type="arabicPeriod"/>
            </a:pPr>
            <a:r>
              <a:rPr lang="en-US" sz="1200" dirty="0" smtClean="0"/>
              <a:t>Find </a:t>
            </a:r>
            <a:r>
              <a:rPr lang="en-US" sz="1200" dirty="0"/>
              <a:t>the location of the image file and the memory card </a:t>
            </a:r>
            <a:endParaRPr lang="en-US" sz="1200" dirty="0" smtClean="0"/>
          </a:p>
          <a:p>
            <a:pPr marL="342900" indent="-342900">
              <a:buAutoNum type="arabicPeriod"/>
            </a:pPr>
            <a:r>
              <a:rPr lang="en-US" sz="1200" dirty="0" smtClean="0"/>
              <a:t>Click </a:t>
            </a:r>
            <a:r>
              <a:rPr lang="en-US" sz="1200" dirty="0"/>
              <a:t>“</a:t>
            </a:r>
            <a:r>
              <a:rPr lang="en-US" sz="1200" dirty="0" smtClean="0"/>
              <a:t>Write” and wait for the write to complete</a:t>
            </a:r>
          </a:p>
          <a:p>
            <a:pPr marL="342900" indent="-342900">
              <a:buAutoNum type="arabicPeriod"/>
            </a:pPr>
            <a:r>
              <a:rPr lang="en-US" sz="1200" dirty="0" smtClean="0"/>
              <a:t>Exit the imager and eject the SD card</a:t>
            </a:r>
            <a:endParaRPr lang="en-US" sz="1200" dirty="0"/>
          </a:p>
        </p:txBody>
      </p:sp>
    </p:spTree>
    <p:extLst>
      <p:ext uri="{BB962C8B-B14F-4D97-AF65-F5344CB8AC3E}">
        <p14:creationId xmlns:p14="http://schemas.microsoft.com/office/powerpoint/2010/main" xmlns="" val="2549744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err="1" smtClean="0">
                <a:solidFill>
                  <a:srgbClr val="595A5D"/>
                </a:solidFill>
              </a:rPr>
              <a:t>Raspbian</a:t>
            </a:r>
            <a:r>
              <a:rPr lang="en-US" sz="2800" b="1" dirty="0" smtClean="0">
                <a:solidFill>
                  <a:srgbClr val="595A5D"/>
                </a:solidFill>
              </a:rPr>
              <a:t> login</a:t>
            </a:r>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11</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4824483" cy="461665"/>
          </a:xfrm>
          <a:prstGeom prst="rect">
            <a:avLst/>
          </a:prstGeom>
          <a:noFill/>
        </p:spPr>
        <p:txBody>
          <a:bodyPr wrap="square" rtlCol="0">
            <a:spAutoFit/>
          </a:bodyPr>
          <a:lstStyle/>
          <a:p>
            <a:r>
              <a:rPr lang="en-US" sz="1200" dirty="0" smtClean="0"/>
              <a:t>Hook monitor, mouse and keyboard to Pi, start Pi, see login screen</a:t>
            </a:r>
          </a:p>
          <a:p>
            <a:r>
              <a:rPr lang="en-US" sz="1200" dirty="0" smtClean="0"/>
              <a:t>Username</a:t>
            </a:r>
            <a:r>
              <a:rPr lang="en-US" sz="1200" dirty="0"/>
              <a:t>: pi  </a:t>
            </a:r>
            <a:r>
              <a:rPr lang="en-US" sz="1200" dirty="0" smtClean="0"/>
              <a:t>   Password</a:t>
            </a:r>
            <a:r>
              <a:rPr lang="en-US" sz="1200" dirty="0"/>
              <a:t>: raspberry</a:t>
            </a:r>
            <a:endParaRPr lang="en-US" sz="1200" b="1" dirty="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738055" y="1432688"/>
            <a:ext cx="3864524" cy="23187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482" name="Picture 2" descr="Related image"/>
          <p:cNvPicPr>
            <a:picLocks noChangeAspect="1" noChangeArrowheads="1"/>
          </p:cNvPicPr>
          <p:nvPr/>
        </p:nvPicPr>
        <p:blipFill>
          <a:blip r:embed="rId7"/>
          <a:srcRect/>
          <a:stretch>
            <a:fillRect/>
          </a:stretch>
        </p:blipFill>
        <p:spPr bwMode="auto">
          <a:xfrm>
            <a:off x="218470" y="1828799"/>
            <a:ext cx="3242007" cy="1823629"/>
          </a:xfrm>
          <a:prstGeom prst="rect">
            <a:avLst/>
          </a:prstGeom>
          <a:noFill/>
        </p:spPr>
      </p:pic>
    </p:spTree>
    <p:extLst>
      <p:ext uri="{BB962C8B-B14F-4D97-AF65-F5344CB8AC3E}">
        <p14:creationId xmlns:p14="http://schemas.microsoft.com/office/powerpoint/2010/main" xmlns="" val="1259428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smtClean="0">
                <a:solidFill>
                  <a:srgbClr val="595A5D"/>
                </a:solidFill>
              </a:rPr>
              <a:t>Python </a:t>
            </a:r>
          </a:p>
          <a:p>
            <a:r>
              <a:rPr lang="en-US" sz="2800" b="1" dirty="0" smtClean="0">
                <a:solidFill>
                  <a:srgbClr val="595A5D"/>
                </a:solidFill>
              </a:rPr>
              <a:t>programming</a:t>
            </a:r>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12</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948142" y="672093"/>
            <a:ext cx="5195858" cy="3306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009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 </a:t>
            </a:r>
          </a:p>
          <a:p>
            <a:r>
              <a:rPr lang="en-US" sz="2800" b="1" dirty="0" smtClean="0">
                <a:solidFill>
                  <a:srgbClr val="595A5D"/>
                </a:solidFill>
              </a:rPr>
              <a:t>option 1 step 1</a:t>
            </a:r>
          </a:p>
          <a:p>
            <a:r>
              <a:rPr lang="en-US" sz="2800" b="1" dirty="0" smtClean="0">
                <a:solidFill>
                  <a:srgbClr val="595A5D"/>
                </a:solidFill>
              </a:rPr>
              <a:t>Install VNC</a:t>
            </a: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13</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4824483" cy="3416320"/>
          </a:xfrm>
          <a:prstGeom prst="rect">
            <a:avLst/>
          </a:prstGeom>
          <a:noFill/>
        </p:spPr>
        <p:txBody>
          <a:bodyPr wrap="square" rtlCol="0">
            <a:spAutoFit/>
          </a:bodyPr>
          <a:lstStyle/>
          <a:p>
            <a:r>
              <a:rPr lang="en-US" sz="1200" dirty="0"/>
              <a:t>1 . On your laptop: </a:t>
            </a:r>
            <a:endParaRPr lang="en-US" sz="1200" dirty="0" smtClean="0"/>
          </a:p>
          <a:p>
            <a:r>
              <a:rPr lang="en-US" sz="1200" dirty="0" smtClean="0"/>
              <a:t>◼ </a:t>
            </a:r>
            <a:r>
              <a:rPr lang="en-US" sz="1200" dirty="0"/>
              <a:t>Install VNC Viewer (Client) </a:t>
            </a:r>
            <a:endParaRPr lang="en-US" sz="1200" dirty="0" smtClean="0"/>
          </a:p>
          <a:p>
            <a:r>
              <a:rPr lang="en-US" sz="1200" dirty="0" smtClean="0"/>
              <a:t>http</a:t>
            </a:r>
            <a:r>
              <a:rPr lang="en-US" sz="1200" dirty="0"/>
              <a:t>://www.realvnc.com/download/viewer/ </a:t>
            </a:r>
            <a:endParaRPr lang="en-US" sz="1200" dirty="0" smtClean="0"/>
          </a:p>
          <a:p>
            <a:endParaRPr lang="en-US" sz="1200" dirty="0" smtClean="0"/>
          </a:p>
          <a:p>
            <a:r>
              <a:rPr lang="en-US" sz="1200" dirty="0" smtClean="0"/>
              <a:t>Optional , install  SSH (such as PUTTY on Windows)</a:t>
            </a:r>
          </a:p>
          <a:p>
            <a:r>
              <a:rPr lang="en-US" sz="1200" dirty="0" smtClean="0"/>
              <a:t>https://www.chiark.greenend.org.uk/~sgtatham/putty/latest.html</a:t>
            </a:r>
          </a:p>
          <a:p>
            <a:endParaRPr lang="en-US" sz="1200" dirty="0"/>
          </a:p>
          <a:p>
            <a:r>
              <a:rPr lang="en-US" sz="1200" dirty="0" smtClean="0"/>
              <a:t>2</a:t>
            </a:r>
            <a:r>
              <a:rPr lang="en-US" sz="1200" dirty="0"/>
              <a:t>. On your Pi (Either by SSH, or directly): </a:t>
            </a:r>
            <a:endParaRPr lang="en-US" sz="1200" dirty="0" smtClean="0"/>
          </a:p>
          <a:p>
            <a:r>
              <a:rPr lang="en-US" sz="1200" dirty="0" smtClean="0"/>
              <a:t>◼ </a:t>
            </a:r>
            <a:r>
              <a:rPr lang="en-US" sz="1200" dirty="0"/>
              <a:t>Install VNC </a:t>
            </a:r>
            <a:r>
              <a:rPr lang="en-US" sz="1200" dirty="0" smtClean="0"/>
              <a:t>server (preinstalled with kits </a:t>
            </a:r>
            <a:r>
              <a:rPr lang="en-US" sz="1200" dirty="0" err="1" smtClean="0"/>
              <a:t>microSD</a:t>
            </a:r>
            <a:r>
              <a:rPr lang="en-US" sz="1200" dirty="0" smtClean="0"/>
              <a:t>)</a:t>
            </a:r>
          </a:p>
          <a:p>
            <a:endParaRPr lang="en-US" sz="1200" b="1" dirty="0" smtClean="0"/>
          </a:p>
          <a:p>
            <a:r>
              <a:rPr lang="en-US" sz="1200" dirty="0" err="1" smtClean="0"/>
              <a:t>sudo</a:t>
            </a:r>
            <a:r>
              <a:rPr lang="en-US" sz="1200" dirty="0" smtClean="0"/>
              <a:t> apt-get update </a:t>
            </a:r>
            <a:br>
              <a:rPr lang="en-US" sz="1200" dirty="0" smtClean="0"/>
            </a:br>
            <a:r>
              <a:rPr lang="en-US" sz="1200" dirty="0" err="1" smtClean="0"/>
              <a:t>sudo</a:t>
            </a:r>
            <a:r>
              <a:rPr lang="en-US" sz="1200" dirty="0" smtClean="0"/>
              <a:t> apt-get install </a:t>
            </a:r>
            <a:r>
              <a:rPr lang="en-US" sz="1200" dirty="0" err="1" smtClean="0"/>
              <a:t>realvnc</a:t>
            </a:r>
            <a:r>
              <a:rPr lang="en-US" sz="1200" dirty="0" smtClean="0"/>
              <a:t>-</a:t>
            </a:r>
            <a:r>
              <a:rPr lang="en-US" sz="1200" dirty="0" err="1" smtClean="0"/>
              <a:t>vnc</a:t>
            </a:r>
            <a:r>
              <a:rPr lang="en-US" sz="1200" dirty="0" smtClean="0"/>
              <a:t>-server </a:t>
            </a:r>
            <a:br>
              <a:rPr lang="en-US" sz="1200" dirty="0" smtClean="0"/>
            </a:br>
            <a:r>
              <a:rPr lang="en-US" sz="1200" dirty="0" err="1" smtClean="0"/>
              <a:t>sudo</a:t>
            </a:r>
            <a:r>
              <a:rPr lang="en-US" sz="1200" dirty="0" smtClean="0"/>
              <a:t> apt-get install </a:t>
            </a:r>
            <a:r>
              <a:rPr lang="en-US" sz="1200" dirty="0" err="1" smtClean="0"/>
              <a:t>realvnc</a:t>
            </a:r>
            <a:r>
              <a:rPr lang="en-US" sz="1200" dirty="0" smtClean="0"/>
              <a:t>-</a:t>
            </a:r>
            <a:r>
              <a:rPr lang="en-US" sz="1200" dirty="0" err="1" smtClean="0"/>
              <a:t>vnc</a:t>
            </a:r>
            <a:r>
              <a:rPr lang="en-US" sz="1200" dirty="0" smtClean="0"/>
              <a:t>-viewer   # this is optional</a:t>
            </a:r>
          </a:p>
          <a:p>
            <a:endParaRPr lang="en-US" sz="1200" dirty="0" smtClean="0"/>
          </a:p>
          <a:p>
            <a:r>
              <a:rPr lang="en-US" sz="1200" dirty="0" smtClean="0"/>
              <a:t>select </a:t>
            </a:r>
            <a:r>
              <a:rPr lang="en-US" sz="1200" b="1" dirty="0" smtClean="0"/>
              <a:t>Menu &gt; Preferences &gt; Raspberry Pi Configuration &gt; Interfaces</a:t>
            </a:r>
            <a:r>
              <a:rPr lang="en-US" sz="1200" dirty="0" smtClean="0"/>
              <a:t> and make sure </a:t>
            </a:r>
            <a:r>
              <a:rPr lang="en-US" sz="1200" b="1" dirty="0" smtClean="0"/>
              <a:t>VNC</a:t>
            </a:r>
            <a:r>
              <a:rPr lang="en-US" sz="1200" dirty="0" smtClean="0"/>
              <a:t> is set to </a:t>
            </a:r>
            <a:r>
              <a:rPr lang="en-US" sz="1200" b="1" dirty="0" smtClean="0"/>
              <a:t>Enabled</a:t>
            </a:r>
            <a:r>
              <a:rPr lang="en-US" sz="1200" dirty="0" smtClean="0"/>
              <a:t>.</a:t>
            </a:r>
          </a:p>
          <a:p>
            <a:endParaRPr lang="en-US" sz="1200" b="1" dirty="0" smtClean="0"/>
          </a:p>
          <a:p>
            <a:endParaRPr lang="en-US" sz="1200" b="1" dirty="0"/>
          </a:p>
        </p:txBody>
      </p:sp>
    </p:spTree>
    <p:extLst>
      <p:ext uri="{BB962C8B-B14F-4D97-AF65-F5344CB8AC3E}">
        <p14:creationId xmlns:p14="http://schemas.microsoft.com/office/powerpoint/2010/main" xmlns="" val="2854462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 </a:t>
            </a:r>
          </a:p>
          <a:p>
            <a:r>
              <a:rPr lang="en-US" sz="2800" b="1" dirty="0" smtClean="0">
                <a:solidFill>
                  <a:srgbClr val="595A5D"/>
                </a:solidFill>
              </a:rPr>
              <a:t>option 1 step 2</a:t>
            </a:r>
          </a:p>
          <a:p>
            <a:r>
              <a:rPr lang="en-US" sz="2800" b="1" dirty="0" smtClean="0">
                <a:solidFill>
                  <a:srgbClr val="595A5D"/>
                </a:solidFill>
              </a:rPr>
              <a:t>find IP address</a:t>
            </a:r>
          </a:p>
          <a:p>
            <a:endParaRPr lang="en-US" sz="2800" b="1" dirty="0" smtClean="0">
              <a:solidFill>
                <a:srgbClr val="595A5D"/>
              </a:solidFill>
            </a:endParaRP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14</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4824483" cy="461665"/>
          </a:xfrm>
          <a:prstGeom prst="rect">
            <a:avLst/>
          </a:prstGeom>
          <a:noFill/>
        </p:spPr>
        <p:txBody>
          <a:bodyPr wrap="square" rtlCol="0">
            <a:spAutoFit/>
          </a:bodyPr>
          <a:lstStyle/>
          <a:p>
            <a:r>
              <a:rPr lang="en-US" sz="1200" dirty="0" smtClean="0"/>
              <a:t>On </a:t>
            </a:r>
            <a:r>
              <a:rPr lang="en-US" sz="1200" dirty="0"/>
              <a:t>your </a:t>
            </a:r>
            <a:r>
              <a:rPr lang="en-US" sz="1200" dirty="0" smtClean="0"/>
              <a:t>Pi </a:t>
            </a:r>
            <a:r>
              <a:rPr lang="zh-CN" altLang="en-US" sz="1200" dirty="0" smtClean="0"/>
              <a:t>（</a:t>
            </a:r>
            <a:r>
              <a:rPr lang="en-US" altLang="zh-CN" sz="1200" dirty="0" smtClean="0"/>
              <a:t>hook to monitor, and connect mouse / keyboard)</a:t>
            </a:r>
            <a:endParaRPr lang="en-US" sz="1200" dirty="0" smtClean="0"/>
          </a:p>
          <a:p>
            <a:r>
              <a:rPr lang="en-US" sz="1200" dirty="0" smtClean="0"/>
              <a:t>◼ start command line (tool), type </a:t>
            </a:r>
            <a:r>
              <a:rPr lang="en-US" sz="1200" dirty="0" err="1" smtClean="0"/>
              <a:t>ipconfig</a:t>
            </a:r>
            <a:r>
              <a:rPr lang="en-US" sz="1200" dirty="0" smtClean="0"/>
              <a:t>, find out the IP address</a:t>
            </a:r>
            <a:endParaRPr lang="en-US" sz="1200" dirty="0"/>
          </a:p>
        </p:txBody>
      </p:sp>
      <p:pic>
        <p:nvPicPr>
          <p:cNvPr id="7171"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136475" y="1481465"/>
            <a:ext cx="5020776" cy="24649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10526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a:t>
            </a:r>
          </a:p>
          <a:p>
            <a:r>
              <a:rPr lang="en-US" sz="2800" b="1" dirty="0" smtClean="0">
                <a:solidFill>
                  <a:srgbClr val="595A5D"/>
                </a:solidFill>
              </a:rPr>
              <a:t>option 1 step 3</a:t>
            </a:r>
          </a:p>
          <a:p>
            <a:r>
              <a:rPr lang="en-US" sz="2800" b="1" dirty="0" smtClean="0">
                <a:solidFill>
                  <a:srgbClr val="595A5D"/>
                </a:solidFill>
              </a:rPr>
              <a:t>remote login</a:t>
            </a: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15</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5" name="TextBox 14"/>
          <p:cNvSpPr txBox="1"/>
          <p:nvPr/>
        </p:nvSpPr>
        <p:spPr>
          <a:xfrm>
            <a:off x="4149727" y="988709"/>
            <a:ext cx="4824483" cy="461665"/>
          </a:xfrm>
          <a:prstGeom prst="rect">
            <a:avLst/>
          </a:prstGeom>
          <a:noFill/>
        </p:spPr>
        <p:txBody>
          <a:bodyPr wrap="square" rtlCol="0">
            <a:spAutoFit/>
          </a:bodyPr>
          <a:lstStyle/>
          <a:p>
            <a:r>
              <a:rPr lang="en-US" sz="1200" dirty="0" smtClean="0"/>
              <a:t>On </a:t>
            </a:r>
            <a:r>
              <a:rPr lang="en-US" sz="1200" dirty="0"/>
              <a:t>your </a:t>
            </a:r>
            <a:r>
              <a:rPr lang="en-US" sz="1200" dirty="0" smtClean="0"/>
              <a:t>laptop: </a:t>
            </a:r>
          </a:p>
          <a:p>
            <a:r>
              <a:rPr lang="en-US" sz="1200" dirty="0" smtClean="0"/>
              <a:t>◼ start the VNC viewer, and enter the IP address</a:t>
            </a:r>
            <a:endParaRPr lang="en-US" sz="1200" dirty="0"/>
          </a:p>
        </p:txBody>
      </p:sp>
      <p:pic>
        <p:nvPicPr>
          <p:cNvPr id="7170"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236312" y="1681974"/>
            <a:ext cx="4737898" cy="21858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0" name="Picture 2" descr="../_images/raspberry-pi-virtual.png"/>
          <p:cNvPicPr>
            <a:picLocks noChangeAspect="1" noChangeArrowheads="1"/>
          </p:cNvPicPr>
          <p:nvPr/>
        </p:nvPicPr>
        <p:blipFill>
          <a:blip r:embed="rId7"/>
          <a:srcRect/>
          <a:stretch>
            <a:fillRect/>
          </a:stretch>
        </p:blipFill>
        <p:spPr bwMode="auto">
          <a:xfrm>
            <a:off x="211228" y="2272939"/>
            <a:ext cx="3211241" cy="1846216"/>
          </a:xfrm>
          <a:prstGeom prst="rect">
            <a:avLst/>
          </a:prstGeom>
          <a:noFill/>
        </p:spPr>
      </p:pic>
    </p:spTree>
    <p:extLst>
      <p:ext uri="{BB962C8B-B14F-4D97-AF65-F5344CB8AC3E}">
        <p14:creationId xmlns:p14="http://schemas.microsoft.com/office/powerpoint/2010/main" xmlns="" val="37106455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a:t>
            </a:r>
          </a:p>
          <a:p>
            <a:r>
              <a:rPr lang="en-US" sz="2800" b="1" dirty="0" smtClean="0">
                <a:solidFill>
                  <a:srgbClr val="595A5D"/>
                </a:solidFill>
              </a:rPr>
              <a:t>option 1 step 4</a:t>
            </a:r>
          </a:p>
          <a:p>
            <a:r>
              <a:rPr lang="en-US" sz="2800" b="1" dirty="0" smtClean="0">
                <a:solidFill>
                  <a:srgbClr val="595A5D"/>
                </a:solidFill>
              </a:rPr>
              <a:t>final step </a:t>
            </a: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16</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5" name="TextBox 14"/>
          <p:cNvSpPr txBox="1"/>
          <p:nvPr/>
        </p:nvSpPr>
        <p:spPr>
          <a:xfrm>
            <a:off x="4149727" y="988709"/>
            <a:ext cx="4824483" cy="461665"/>
          </a:xfrm>
          <a:prstGeom prst="rect">
            <a:avLst/>
          </a:prstGeom>
          <a:noFill/>
        </p:spPr>
        <p:txBody>
          <a:bodyPr wrap="square" rtlCol="0">
            <a:spAutoFit/>
          </a:bodyPr>
          <a:lstStyle/>
          <a:p>
            <a:r>
              <a:rPr lang="en-US" sz="1200" dirty="0" smtClean="0"/>
              <a:t>On </a:t>
            </a:r>
            <a:r>
              <a:rPr lang="en-US" sz="1200" dirty="0"/>
              <a:t>your </a:t>
            </a:r>
            <a:r>
              <a:rPr lang="en-US" sz="1200" dirty="0" smtClean="0"/>
              <a:t>laptop: </a:t>
            </a:r>
          </a:p>
          <a:p>
            <a:r>
              <a:rPr lang="en-US" sz="1200" dirty="0" smtClean="0"/>
              <a:t>◼ inside VNC viewer, see Pi screen remotely</a:t>
            </a:r>
            <a:endParaRPr lang="en-US" sz="1200" dirty="0"/>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271211" y="1536366"/>
            <a:ext cx="4584031" cy="2316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2" name="Picture 2" descr="https://lh6.googleusercontent.com/wAKlOXh6t6Whxs9aN9do3EArv9IfRoK7acH6CUsjEE2r0khdwxjnmqjkiurlBa20DSQVrQWHrI5ZwdNGehMQzmKEGoWMhNQrmdIXJYfCZ4ELEjvwiaxhqKYSPa0YcAxBGn0NodnA"/>
          <p:cNvPicPr>
            <a:picLocks noChangeAspect="1" noChangeArrowheads="1"/>
          </p:cNvPicPr>
          <p:nvPr/>
        </p:nvPicPr>
        <p:blipFill>
          <a:blip r:embed="rId7"/>
          <a:srcRect/>
          <a:stretch>
            <a:fillRect/>
          </a:stretch>
        </p:blipFill>
        <p:spPr bwMode="auto">
          <a:xfrm>
            <a:off x="386342" y="2255519"/>
            <a:ext cx="2326050" cy="1976846"/>
          </a:xfrm>
          <a:prstGeom prst="rect">
            <a:avLst/>
          </a:prstGeom>
          <a:noFill/>
        </p:spPr>
      </p:pic>
    </p:spTree>
    <p:extLst>
      <p:ext uri="{BB962C8B-B14F-4D97-AF65-F5344CB8AC3E}">
        <p14:creationId xmlns:p14="http://schemas.microsoft.com/office/powerpoint/2010/main" xmlns="" val="1769975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17</a:t>
            </a:fld>
            <a:endParaRPr lang="en" sz="1200" dirty="0"/>
          </a:p>
        </p:txBody>
      </p:sp>
      <p:sp>
        <p:nvSpPr>
          <p:cNvPr id="14" name="Shape 70"/>
          <p:cNvSpPr txBox="1">
            <a:spLocks/>
          </p:cNvSpPr>
          <p:nvPr/>
        </p:nvSpPr>
        <p:spPr>
          <a:xfrm>
            <a:off x="414235" y="314689"/>
            <a:ext cx="7721846"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a:t>
            </a:r>
            <a:r>
              <a:rPr lang="en" sz="2800" b="1" dirty="0" smtClean="0">
                <a:solidFill>
                  <a:schemeClr val="bg1">
                    <a:lumMod val="50000"/>
                  </a:schemeClr>
                </a:solidFill>
                <a:latin typeface="+mj-lt"/>
              </a:rPr>
              <a:t>What is </a:t>
            </a:r>
            <a:r>
              <a:rPr lang="en" sz="2800" b="1" dirty="0">
                <a:solidFill>
                  <a:srgbClr val="92D050"/>
                </a:solidFill>
                <a:latin typeface="+mj-lt"/>
              </a:rPr>
              <a:t>I</a:t>
            </a:r>
            <a:r>
              <a:rPr lang="en" sz="2800" b="1" dirty="0" smtClean="0">
                <a:solidFill>
                  <a:srgbClr val="92D050"/>
                </a:solidFill>
                <a:latin typeface="+mj-lt"/>
              </a:rPr>
              <a:t>nnovaker Digital Circuits Kits</a:t>
            </a:r>
            <a:endParaRPr lang="en" sz="2800" b="1" dirty="0">
              <a:solidFill>
                <a:srgbClr val="595A5D"/>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17</a:t>
            </a:fld>
            <a:endParaRPr lang="en" sz="1200" dirty="0"/>
          </a:p>
        </p:txBody>
      </p:sp>
      <p:sp>
        <p:nvSpPr>
          <p:cNvPr id="3" name="Rectangle 2"/>
          <p:cNvSpPr/>
          <p:nvPr/>
        </p:nvSpPr>
        <p:spPr>
          <a:xfrm>
            <a:off x="917226" y="2264238"/>
            <a:ext cx="6017744" cy="2266261"/>
          </a:xfrm>
          <a:prstGeom prst="rect">
            <a:avLst/>
          </a:prstGeom>
        </p:spPr>
        <p:txBody>
          <a:bodyPr wrap="square">
            <a:spAutoFit/>
          </a:bodyPr>
          <a:lstStyle/>
          <a:p>
            <a:pPr>
              <a:lnSpc>
                <a:spcPct val="80000"/>
              </a:lnSpc>
              <a:spcAft>
                <a:spcPts val="600"/>
              </a:spcAft>
            </a:pPr>
            <a:r>
              <a:rPr lang="en-US" b="1" dirty="0" err="1"/>
              <a:t>Innovaker</a:t>
            </a:r>
            <a:r>
              <a:rPr lang="en-US" b="1" dirty="0"/>
              <a:t> Digital Circuits </a:t>
            </a:r>
            <a:r>
              <a:rPr lang="en-US" b="1" dirty="0" smtClean="0"/>
              <a:t>Kit</a:t>
            </a:r>
            <a:r>
              <a:rPr lang="en-US" dirty="0"/>
              <a:t> </a:t>
            </a:r>
            <a:r>
              <a:rPr lang="en-US" dirty="0" smtClean="0"/>
              <a:t>includes:</a:t>
            </a:r>
          </a:p>
          <a:p>
            <a:pPr>
              <a:lnSpc>
                <a:spcPct val="80000"/>
              </a:lnSpc>
              <a:spcAft>
                <a:spcPts val="600"/>
              </a:spcAft>
            </a:pPr>
            <a:endParaRPr lang="en-US" dirty="0"/>
          </a:p>
          <a:p>
            <a:pPr>
              <a:lnSpc>
                <a:spcPct val="80000"/>
              </a:lnSpc>
              <a:spcAft>
                <a:spcPts val="600"/>
              </a:spcAft>
            </a:pPr>
            <a:r>
              <a:rPr lang="en-US" dirty="0" smtClean="0"/>
              <a:t>.    Pi PCB    </a:t>
            </a:r>
          </a:p>
          <a:p>
            <a:pPr>
              <a:lnSpc>
                <a:spcPct val="80000"/>
              </a:lnSpc>
              <a:spcAft>
                <a:spcPts val="600"/>
              </a:spcAft>
            </a:pPr>
            <a:r>
              <a:rPr lang="en-US" dirty="0" smtClean="0"/>
              <a:t>.    LED      </a:t>
            </a:r>
          </a:p>
          <a:p>
            <a:pPr>
              <a:lnSpc>
                <a:spcPct val="80000"/>
              </a:lnSpc>
              <a:spcAft>
                <a:spcPts val="600"/>
              </a:spcAft>
            </a:pPr>
            <a:r>
              <a:rPr lang="en-US" dirty="0" smtClean="0"/>
              <a:t>.    Resistor</a:t>
            </a:r>
          </a:p>
          <a:p>
            <a:pPr>
              <a:lnSpc>
                <a:spcPct val="80000"/>
              </a:lnSpc>
              <a:spcAft>
                <a:spcPts val="600"/>
              </a:spcAft>
            </a:pPr>
            <a:r>
              <a:rPr lang="en-US" dirty="0" smtClean="0"/>
              <a:t>.    LCD         </a:t>
            </a:r>
          </a:p>
          <a:p>
            <a:pPr>
              <a:lnSpc>
                <a:spcPct val="80000"/>
              </a:lnSpc>
              <a:spcAft>
                <a:spcPts val="600"/>
              </a:spcAft>
            </a:pPr>
            <a:r>
              <a:rPr lang="en-US" dirty="0" smtClean="0"/>
              <a:t>.    Relay   </a:t>
            </a:r>
          </a:p>
          <a:p>
            <a:pPr>
              <a:lnSpc>
                <a:spcPct val="80000"/>
              </a:lnSpc>
              <a:spcAft>
                <a:spcPts val="600"/>
              </a:spcAft>
            </a:pPr>
            <a:r>
              <a:rPr lang="en-US" dirty="0" smtClean="0"/>
              <a:t>.    Buzzer</a:t>
            </a:r>
          </a:p>
          <a:p>
            <a:pPr>
              <a:lnSpc>
                <a:spcPct val="80000"/>
              </a:lnSpc>
              <a:spcAft>
                <a:spcPts val="600"/>
              </a:spcAft>
            </a:pPr>
            <a:r>
              <a:rPr lang="en-US" dirty="0" smtClean="0"/>
              <a:t>.    Motion sensor           </a:t>
            </a:r>
          </a:p>
        </p:txBody>
      </p:sp>
      <p:pic>
        <p:nvPicPr>
          <p:cNvPr id="15" name="Picture 1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1384995"/>
          </a:xfrm>
          <a:prstGeom prst="rect">
            <a:avLst/>
          </a:prstGeom>
        </p:spPr>
        <p:txBody>
          <a:bodyPr wrap="square">
            <a:spAutoFit/>
          </a:bodyPr>
          <a:lstStyle/>
          <a:p>
            <a:r>
              <a:rPr lang="en-US" b="1" dirty="0" err="1"/>
              <a:t>Innovaker</a:t>
            </a:r>
            <a:r>
              <a:rPr lang="en-US" b="1" dirty="0"/>
              <a:t> Digital Circuits </a:t>
            </a:r>
            <a:r>
              <a:rPr lang="en-US" b="1" dirty="0" smtClean="0"/>
              <a:t>Kit</a:t>
            </a:r>
            <a:r>
              <a:rPr lang="en-US" dirty="0" smtClean="0"/>
              <a:t>, is a special designed STEM kits. Using </a:t>
            </a:r>
            <a:r>
              <a:rPr lang="en-US" dirty="0"/>
              <a:t>these </a:t>
            </a:r>
            <a:r>
              <a:rPr lang="en-US" dirty="0" smtClean="0"/>
              <a:t>tools from the kits, </a:t>
            </a:r>
            <a:r>
              <a:rPr lang="en-US" dirty="0"/>
              <a:t>students can focus on electronic theory and programming instead of spending time making tedious wire connections. By undertaking a series of hands-on projects, students will learn how to develop rapid prototypes safely.</a:t>
            </a:r>
          </a:p>
          <a:p>
            <a:r>
              <a:rPr lang="en-US" dirty="0"/>
              <a:t/>
            </a:r>
            <a:br>
              <a:rPr lang="en-US" dirty="0"/>
            </a:br>
            <a:endParaRPr lang="en-US" dirty="0"/>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2" name="TextBox 1"/>
          <p:cNvSpPr txBox="1"/>
          <p:nvPr/>
        </p:nvSpPr>
        <p:spPr>
          <a:xfrm>
            <a:off x="3340484" y="2709334"/>
            <a:ext cx="3725333" cy="1518364"/>
          </a:xfrm>
          <a:prstGeom prst="rect">
            <a:avLst/>
          </a:prstGeom>
          <a:noFill/>
        </p:spPr>
        <p:txBody>
          <a:bodyPr wrap="square" rtlCol="0">
            <a:spAutoFit/>
          </a:bodyPr>
          <a:lstStyle/>
          <a:p>
            <a:pPr>
              <a:lnSpc>
                <a:spcPct val="80000"/>
              </a:lnSpc>
              <a:spcAft>
                <a:spcPts val="600"/>
              </a:spcAft>
            </a:pPr>
            <a:r>
              <a:rPr lang="en-US" dirty="0" smtClean="0"/>
              <a:t>.   </a:t>
            </a:r>
            <a:r>
              <a:rPr lang="en-US" dirty="0"/>
              <a:t>Light sensor</a:t>
            </a:r>
          </a:p>
          <a:p>
            <a:pPr>
              <a:lnSpc>
                <a:spcPct val="80000"/>
              </a:lnSpc>
              <a:spcAft>
                <a:spcPts val="600"/>
              </a:spcAft>
            </a:pPr>
            <a:r>
              <a:rPr lang="en-US" dirty="0"/>
              <a:t>.   </a:t>
            </a:r>
            <a:r>
              <a:rPr lang="en-US" dirty="0" smtClean="0"/>
              <a:t>Button </a:t>
            </a:r>
            <a:r>
              <a:rPr lang="en-US" dirty="0"/>
              <a:t>with cap          </a:t>
            </a:r>
            <a:endParaRPr lang="en-US" dirty="0" smtClean="0"/>
          </a:p>
          <a:p>
            <a:pPr>
              <a:lnSpc>
                <a:spcPct val="80000"/>
              </a:lnSpc>
              <a:spcAft>
                <a:spcPts val="600"/>
              </a:spcAft>
            </a:pPr>
            <a:r>
              <a:rPr lang="en-US" dirty="0" smtClean="0"/>
              <a:t>.   1uf </a:t>
            </a:r>
            <a:r>
              <a:rPr lang="en-US" dirty="0"/>
              <a:t>Capacitor</a:t>
            </a:r>
          </a:p>
          <a:p>
            <a:pPr>
              <a:lnSpc>
                <a:spcPct val="80000"/>
              </a:lnSpc>
              <a:spcAft>
                <a:spcPts val="600"/>
              </a:spcAft>
            </a:pPr>
            <a:r>
              <a:rPr lang="en-US" dirty="0"/>
              <a:t>.   </a:t>
            </a:r>
            <a:r>
              <a:rPr lang="en-US" dirty="0" smtClean="0"/>
              <a:t>Temperature </a:t>
            </a:r>
            <a:r>
              <a:rPr lang="en-US" dirty="0"/>
              <a:t>&amp; Humidity Sensor</a:t>
            </a:r>
          </a:p>
          <a:p>
            <a:pPr>
              <a:lnSpc>
                <a:spcPct val="80000"/>
              </a:lnSpc>
              <a:spcAft>
                <a:spcPts val="600"/>
              </a:spcAft>
            </a:pPr>
            <a:r>
              <a:rPr lang="en-US" dirty="0"/>
              <a:t>.   </a:t>
            </a:r>
            <a:r>
              <a:rPr lang="en-US" dirty="0" err="1" smtClean="0"/>
              <a:t>Arduino</a:t>
            </a:r>
            <a:r>
              <a:rPr lang="en-US" dirty="0" smtClean="0"/>
              <a:t> </a:t>
            </a:r>
            <a:r>
              <a:rPr lang="en-US" dirty="0"/>
              <a:t>Nano</a:t>
            </a:r>
          </a:p>
          <a:p>
            <a:pPr>
              <a:lnSpc>
                <a:spcPct val="80000"/>
              </a:lnSpc>
              <a:spcAft>
                <a:spcPts val="600"/>
              </a:spcAft>
            </a:pPr>
            <a:r>
              <a:rPr lang="en-US" dirty="0">
                <a:solidFill>
                  <a:srgbClr val="595A5D"/>
                </a:solidFill>
              </a:rPr>
              <a:t>  </a:t>
            </a:r>
            <a:endParaRPr lang="en-US" dirty="0"/>
          </a:p>
        </p:txBody>
      </p:sp>
    </p:spTree>
    <p:extLst>
      <p:ext uri="{BB962C8B-B14F-4D97-AF65-F5344CB8AC3E}">
        <p14:creationId xmlns:p14="http://schemas.microsoft.com/office/powerpoint/2010/main" xmlns="" val="2808837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18</a:t>
            </a:fld>
            <a:endParaRPr lang="en" sz="1200" dirty="0"/>
          </a:p>
        </p:txBody>
      </p:sp>
      <p:sp>
        <p:nvSpPr>
          <p:cNvPr id="14" name="Shape 70"/>
          <p:cNvSpPr txBox="1">
            <a:spLocks/>
          </p:cNvSpPr>
          <p:nvPr/>
        </p:nvSpPr>
        <p:spPr>
          <a:xfrm>
            <a:off x="414235" y="314689"/>
            <a:ext cx="7721846"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Innovaker Digital Circuits Kits </a:t>
            </a:r>
            <a:r>
              <a:rPr lang="en" sz="2800" b="1" dirty="0" smtClean="0">
                <a:solidFill>
                  <a:schemeClr val="bg1"/>
                </a:solidFill>
                <a:latin typeface="+mj-lt"/>
              </a:rPr>
              <a:t>layout</a:t>
            </a:r>
            <a:endParaRPr lang="en" sz="2800" b="1" dirty="0">
              <a:solidFill>
                <a:schemeClr val="bg1"/>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18</a:t>
            </a:fld>
            <a:endParaRPr lang="en" sz="1200" dirty="0"/>
          </a:p>
        </p:txBody>
      </p:sp>
      <p:pic>
        <p:nvPicPr>
          <p:cNvPr id="15" name="Picture 1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738664"/>
          </a:xfrm>
          <a:prstGeom prst="rect">
            <a:avLst/>
          </a:prstGeom>
        </p:spPr>
        <p:txBody>
          <a:bodyPr wrap="square">
            <a:spAutoFit/>
          </a:bodyPr>
          <a:lstStyle/>
          <a:p>
            <a:r>
              <a:rPr lang="en-US" b="1" dirty="0" err="1"/>
              <a:t>Innovaker</a:t>
            </a:r>
            <a:r>
              <a:rPr lang="en-US" b="1" dirty="0"/>
              <a:t> Digital Circuits </a:t>
            </a:r>
            <a:r>
              <a:rPr lang="en-US" b="1" dirty="0" smtClean="0"/>
              <a:t>Kit</a:t>
            </a:r>
            <a:r>
              <a:rPr lang="en-US" dirty="0" smtClean="0"/>
              <a:t>, is a special designed STEM kits. It has built in </a:t>
            </a:r>
            <a:r>
              <a:rPr lang="en-US" dirty="0" err="1" smtClean="0"/>
              <a:t>Arduino</a:t>
            </a:r>
            <a:r>
              <a:rPr lang="en-US" dirty="0" smtClean="0"/>
              <a:t> Nano, and can connect to external Raspberry Pi.</a:t>
            </a:r>
            <a:r>
              <a:rPr lang="en-US" dirty="0"/>
              <a:t/>
            </a:r>
            <a:br>
              <a:rPr lang="en-US" dirty="0"/>
            </a:br>
            <a:endParaRPr lang="en-US" dirty="0"/>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11266" name="Picture 2" descr="https://lh4.googleusercontent.com/5NDzlGHpKn6UOKGINO1PG9RDscckGdj0yWDDSupb0gCyoQ4YfR-AGOcHxXvEQ8wUGHO9lgeidMTHGTAqzFybghNAMeAnGxZNMRK-Vv8WNz23rZW3CvqmCYQVLvqLULEmSH1vCmWw"/>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303358" y="1620802"/>
            <a:ext cx="5943600" cy="32392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09389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19</a:t>
            </a:fld>
            <a:endParaRPr lang="en" sz="1200" dirty="0"/>
          </a:p>
        </p:txBody>
      </p:sp>
      <p:sp>
        <p:nvSpPr>
          <p:cNvPr id="14" name="Shape 70"/>
          <p:cNvSpPr txBox="1">
            <a:spLocks/>
          </p:cNvSpPr>
          <p:nvPr/>
        </p:nvSpPr>
        <p:spPr>
          <a:xfrm>
            <a:off x="414235" y="314689"/>
            <a:ext cx="7721846"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Innovaker Digital Circuits </a:t>
            </a:r>
            <a:r>
              <a:rPr lang="en" sz="2800" b="1" smtClean="0">
                <a:solidFill>
                  <a:srgbClr val="92D050"/>
                </a:solidFill>
                <a:latin typeface="+mj-lt"/>
              </a:rPr>
              <a:t>Kits </a:t>
            </a:r>
            <a:r>
              <a:rPr lang="en" sz="2800" b="1" smtClean="0">
                <a:solidFill>
                  <a:schemeClr val="bg1"/>
                </a:solidFill>
                <a:latin typeface="+mj-lt"/>
              </a:rPr>
              <a:t>key features</a:t>
            </a:r>
            <a:endParaRPr lang="en" sz="2800" b="1" dirty="0">
              <a:solidFill>
                <a:schemeClr val="bg1"/>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19</a:t>
            </a:fld>
            <a:endParaRPr lang="en" sz="1200" dirty="0"/>
          </a:p>
        </p:txBody>
      </p:sp>
      <p:pic>
        <p:nvPicPr>
          <p:cNvPr id="15" name="Picture 1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738664"/>
          </a:xfrm>
          <a:prstGeom prst="rect">
            <a:avLst/>
          </a:prstGeom>
        </p:spPr>
        <p:txBody>
          <a:bodyPr wrap="square">
            <a:spAutoFit/>
          </a:bodyPr>
          <a:lstStyle/>
          <a:p>
            <a:r>
              <a:rPr lang="en-US" b="1" dirty="0" err="1"/>
              <a:t>Innovaker</a:t>
            </a:r>
            <a:r>
              <a:rPr lang="en-US" b="1" dirty="0"/>
              <a:t> Digital Circuits </a:t>
            </a:r>
            <a:r>
              <a:rPr lang="en-US" b="1" dirty="0" smtClean="0"/>
              <a:t>Kit</a:t>
            </a:r>
            <a:r>
              <a:rPr lang="en-US" dirty="0" smtClean="0"/>
              <a:t>, is a special designed STEM kits. It has built in </a:t>
            </a:r>
            <a:r>
              <a:rPr lang="en-US" dirty="0" err="1" smtClean="0"/>
              <a:t>Arduino</a:t>
            </a:r>
            <a:r>
              <a:rPr lang="en-US" dirty="0" smtClean="0"/>
              <a:t> Nano, and can connect to external Raspberry Pi.</a:t>
            </a:r>
            <a:r>
              <a:rPr lang="en-US" dirty="0"/>
              <a:t/>
            </a:r>
            <a:br>
              <a:rPr lang="en-US" dirty="0"/>
            </a:br>
            <a:endParaRPr lang="en-US" dirty="0"/>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3" name="Picture 2" descr="Kit Label V3.jp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316787" y="1554648"/>
            <a:ext cx="4202546" cy="3247421"/>
          </a:xfrm>
          <a:prstGeom prst="rect">
            <a:avLst/>
          </a:prstGeom>
        </p:spPr>
      </p:pic>
    </p:spTree>
    <p:extLst>
      <p:ext uri="{BB962C8B-B14F-4D97-AF65-F5344CB8AC3E}">
        <p14:creationId xmlns:p14="http://schemas.microsoft.com/office/powerpoint/2010/main" xmlns="" val="1888813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a:t>
            </a:fld>
            <a:endParaRPr lang="en" sz="1200" dirty="0"/>
          </a:p>
        </p:txBody>
      </p:sp>
      <p:sp>
        <p:nvSpPr>
          <p:cNvPr id="14" name="Shape 70"/>
          <p:cNvSpPr txBox="1">
            <a:spLocks/>
          </p:cNvSpPr>
          <p:nvPr/>
        </p:nvSpPr>
        <p:spPr>
          <a:xfrm>
            <a:off x="414235" y="314689"/>
            <a:ext cx="7191600"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00A169"/>
                </a:solidFill>
                <a:latin typeface="+mj-lt"/>
              </a:rPr>
              <a:t>Course 1</a:t>
            </a:r>
            <a:r>
              <a:rPr lang="en" sz="2800" b="1" dirty="0" smtClean="0">
                <a:solidFill>
                  <a:srgbClr val="92D050"/>
                </a:solidFill>
                <a:latin typeface="+mj-lt"/>
              </a:rPr>
              <a:t> </a:t>
            </a:r>
            <a:r>
              <a:rPr lang="en" sz="2800" b="1" dirty="0" smtClean="0">
                <a:solidFill>
                  <a:srgbClr val="595A5D"/>
                </a:solidFill>
              </a:rPr>
              <a:t>Summary</a:t>
            </a:r>
            <a:endParaRPr lang="en" sz="2800" b="1" dirty="0">
              <a:solidFill>
                <a:srgbClr val="595A5D"/>
              </a:solidFill>
            </a:endParaRPr>
          </a:p>
          <a:p>
            <a:endParaRPr lang="en" sz="2800" b="1" dirty="0">
              <a:solidFill>
                <a:srgbClr val="595A5D"/>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2</a:t>
            </a:fld>
            <a:endParaRPr lang="en" sz="1200" dirty="0"/>
          </a:p>
        </p:txBody>
      </p:sp>
      <p:sp>
        <p:nvSpPr>
          <p:cNvPr id="3" name="Rectangle 2"/>
          <p:cNvSpPr/>
          <p:nvPr/>
        </p:nvSpPr>
        <p:spPr>
          <a:xfrm>
            <a:off x="964993" y="1114643"/>
            <a:ext cx="4572000" cy="1277273"/>
          </a:xfrm>
          <a:prstGeom prst="rect">
            <a:avLst/>
          </a:prstGeom>
        </p:spPr>
        <p:txBody>
          <a:bodyPr>
            <a:spAutoFit/>
          </a:bodyPr>
          <a:lstStyle/>
          <a:p>
            <a:pPr>
              <a:lnSpc>
                <a:spcPct val="80000"/>
              </a:lnSpc>
            </a:pPr>
            <a:r>
              <a:rPr lang="en-IE" dirty="0" smtClean="0"/>
              <a:t>Quick review of </a:t>
            </a:r>
            <a:r>
              <a:rPr lang="en-IE" dirty="0"/>
              <a:t>the </a:t>
            </a:r>
            <a:r>
              <a:rPr lang="en-IE" dirty="0" smtClean="0"/>
              <a:t>Python </a:t>
            </a:r>
            <a:r>
              <a:rPr lang="en-IE" dirty="0"/>
              <a:t>programming</a:t>
            </a:r>
          </a:p>
          <a:p>
            <a:pPr>
              <a:lnSpc>
                <a:spcPct val="80000"/>
              </a:lnSpc>
            </a:pPr>
            <a:endParaRPr lang="en-IE" dirty="0"/>
          </a:p>
          <a:p>
            <a:pPr>
              <a:lnSpc>
                <a:spcPct val="80000"/>
              </a:lnSpc>
            </a:pPr>
            <a:r>
              <a:rPr lang="en-US" altLang="zh-CN" dirty="0" smtClean="0"/>
              <a:t>Introduction of</a:t>
            </a:r>
            <a:r>
              <a:rPr lang="en-IE" dirty="0" smtClean="0"/>
              <a:t> Internet of </a:t>
            </a:r>
            <a:r>
              <a:rPr lang="en-IE" dirty="0" smtClean="0"/>
              <a:t>things</a:t>
            </a:r>
            <a:endParaRPr lang="en-IE" dirty="0"/>
          </a:p>
          <a:p>
            <a:pPr>
              <a:lnSpc>
                <a:spcPct val="80000"/>
              </a:lnSpc>
            </a:pPr>
            <a:endParaRPr lang="en-IE" dirty="0"/>
          </a:p>
          <a:p>
            <a:pPr>
              <a:lnSpc>
                <a:spcPct val="80000"/>
              </a:lnSpc>
            </a:pPr>
            <a:endParaRPr lang="en-IE" dirty="0"/>
          </a:p>
          <a:p>
            <a:pPr>
              <a:lnSpc>
                <a:spcPct val="150000"/>
              </a:lnSpc>
            </a:pPr>
            <a:endParaRPr lang="en-US" dirty="0">
              <a:solidFill>
                <a:srgbClr val="595A5D"/>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4609" y="1059473"/>
            <a:ext cx="364619" cy="405132"/>
          </a:xfrm>
          <a:prstGeom prst="rect">
            <a:avLst/>
          </a:prstGeom>
        </p:spPr>
      </p:pic>
      <p:sp>
        <p:nvSpPr>
          <p:cNvPr id="7" name="Rectangle 6"/>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2" name="Picture 2"/>
          <p:cNvPicPr>
            <a:picLocks noChangeAspect="1" noChangeArrowheads="1"/>
          </p:cNvPicPr>
          <p:nvPr/>
        </p:nvPicPr>
        <p:blipFill>
          <a:blip r:embed="rId4"/>
          <a:srcRect/>
          <a:stretch>
            <a:fillRect/>
          </a:stretch>
        </p:blipFill>
        <p:spPr bwMode="auto">
          <a:xfrm>
            <a:off x="1865841" y="2372783"/>
            <a:ext cx="5429250" cy="1905000"/>
          </a:xfrm>
          <a:prstGeom prst="rect">
            <a:avLst/>
          </a:prstGeom>
          <a:noFill/>
          <a:ln w="9525">
            <a:noFill/>
            <a:miter lim="800000"/>
            <a:headEnd/>
            <a:tailEnd/>
          </a:ln>
        </p:spPr>
      </p:pic>
    </p:spTree>
    <p:extLst>
      <p:ext uri="{BB962C8B-B14F-4D97-AF65-F5344CB8AC3E}">
        <p14:creationId xmlns:p14="http://schemas.microsoft.com/office/powerpoint/2010/main" xmlns="" val="482687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a:t>
            </a:r>
          </a:p>
          <a:p>
            <a:r>
              <a:rPr lang="en-US" sz="2800" b="1" dirty="0" smtClean="0">
                <a:solidFill>
                  <a:srgbClr val="595A5D"/>
                </a:solidFill>
              </a:rPr>
              <a:t>option 2 </a:t>
            </a: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20</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5" name="TextBox 14"/>
          <p:cNvSpPr txBox="1"/>
          <p:nvPr/>
        </p:nvSpPr>
        <p:spPr>
          <a:xfrm>
            <a:off x="4149727" y="988709"/>
            <a:ext cx="4824483" cy="1015663"/>
          </a:xfrm>
          <a:prstGeom prst="rect">
            <a:avLst/>
          </a:prstGeom>
          <a:noFill/>
        </p:spPr>
        <p:txBody>
          <a:bodyPr wrap="square" rtlCol="0">
            <a:spAutoFit/>
          </a:bodyPr>
          <a:lstStyle/>
          <a:p>
            <a:r>
              <a:rPr lang="en-US" sz="1200" kern="1200" dirty="0" smtClean="0">
                <a:solidFill>
                  <a:schemeClr val="bg1"/>
                </a:solidFill>
              </a:rPr>
              <a:t>Use network cable to connect with router to get IP</a:t>
            </a:r>
          </a:p>
          <a:p>
            <a:endParaRPr lang="en-US" sz="1200" kern="1200" dirty="0" smtClean="0">
              <a:solidFill>
                <a:schemeClr val="bg1"/>
              </a:solidFill>
            </a:endParaRPr>
          </a:p>
          <a:p>
            <a:r>
              <a:rPr lang="en-US" sz="1200" dirty="0" smtClean="0"/>
              <a:t>Connect Pi with router with </a:t>
            </a:r>
            <a:r>
              <a:rPr lang="en-US" sz="1200" dirty="0" err="1" smtClean="0"/>
              <a:t>ethernet</a:t>
            </a:r>
            <a:r>
              <a:rPr lang="en-US" sz="1200" dirty="0" smtClean="0"/>
              <a:t> cable, start Pi, the IP will be displayed on LCD, then remote connect to Raspberry Pi through VNC viewer.</a:t>
            </a:r>
            <a:endParaRPr lang="en-US" sz="1200" dirty="0">
              <a:solidFill>
                <a:schemeClr val="bg1"/>
              </a:solidFill>
            </a:endParaRPr>
          </a:p>
        </p:txBody>
      </p:sp>
      <p:sp>
        <p:nvSpPr>
          <p:cNvPr id="14" name="TextBox 13"/>
          <p:cNvSpPr txBox="1"/>
          <p:nvPr/>
        </p:nvSpPr>
        <p:spPr>
          <a:xfrm>
            <a:off x="383176" y="3152503"/>
            <a:ext cx="2812870" cy="738664"/>
          </a:xfrm>
          <a:prstGeom prst="rect">
            <a:avLst/>
          </a:prstGeom>
          <a:noFill/>
        </p:spPr>
        <p:txBody>
          <a:bodyPr wrap="square" rtlCol="0">
            <a:spAutoFit/>
          </a:bodyPr>
          <a:lstStyle/>
          <a:p>
            <a:r>
              <a:rPr lang="en-US" b="1" i="1" dirty="0" smtClean="0"/>
              <a:t>Option 1: use monitor / keyboard / mouse to connect to </a:t>
            </a:r>
            <a:r>
              <a:rPr lang="en-US" b="1" i="1" dirty="0" err="1" smtClean="0"/>
              <a:t>wifi</a:t>
            </a:r>
            <a:r>
              <a:rPr lang="en-US" b="1" i="1" dirty="0" smtClean="0"/>
              <a:t> (see previous slide)</a:t>
            </a:r>
            <a:endParaRPr lang="en-US" b="1" i="1" dirty="0"/>
          </a:p>
        </p:txBody>
      </p:sp>
    </p:spTree>
    <p:extLst>
      <p:ext uri="{BB962C8B-B14F-4D97-AF65-F5344CB8AC3E}">
        <p14:creationId xmlns:p14="http://schemas.microsoft.com/office/powerpoint/2010/main" xmlns="" val="1769975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a:solidFill>
                  <a:srgbClr val="595A5D"/>
                </a:solidFill>
              </a:rPr>
              <a:t>r</a:t>
            </a:r>
            <a:r>
              <a:rPr lang="en-US" sz="2800" b="1" dirty="0" smtClean="0">
                <a:solidFill>
                  <a:srgbClr val="595A5D"/>
                </a:solidFill>
              </a:rPr>
              <a:t>emote access</a:t>
            </a:r>
          </a:p>
          <a:p>
            <a:r>
              <a:rPr lang="en-US" sz="2800" b="1" dirty="0" smtClean="0">
                <a:solidFill>
                  <a:srgbClr val="595A5D"/>
                </a:solidFill>
              </a:rPr>
              <a:t>option 3 </a:t>
            </a:r>
          </a:p>
          <a:p>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21</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5" name="TextBox 14"/>
          <p:cNvSpPr txBox="1"/>
          <p:nvPr/>
        </p:nvSpPr>
        <p:spPr>
          <a:xfrm>
            <a:off x="4149727" y="988709"/>
            <a:ext cx="4824483" cy="1938992"/>
          </a:xfrm>
          <a:prstGeom prst="rect">
            <a:avLst/>
          </a:prstGeom>
          <a:noFill/>
        </p:spPr>
        <p:txBody>
          <a:bodyPr wrap="square" rtlCol="0">
            <a:spAutoFit/>
          </a:bodyPr>
          <a:lstStyle/>
          <a:p>
            <a:r>
              <a:rPr lang="en-US" sz="1200" dirty="0" smtClean="0"/>
              <a:t>Use </a:t>
            </a:r>
            <a:r>
              <a:rPr lang="en-US" sz="1200" dirty="0" err="1" smtClean="0"/>
              <a:t>martphone</a:t>
            </a:r>
            <a:r>
              <a:rPr lang="en-US" sz="1200" dirty="0" smtClean="0"/>
              <a:t> hotspot to get IP</a:t>
            </a:r>
          </a:p>
          <a:p>
            <a:endParaRPr lang="en-US" sz="1200" b="1" dirty="0" smtClean="0"/>
          </a:p>
          <a:p>
            <a:r>
              <a:rPr lang="en-US" sz="1200" dirty="0" smtClean="0"/>
              <a:t>Set hotspot on </a:t>
            </a:r>
            <a:r>
              <a:rPr lang="en-US" sz="1200" dirty="0" err="1" smtClean="0"/>
              <a:t>smartphone</a:t>
            </a:r>
            <a:r>
              <a:rPr lang="en-US" sz="1200" dirty="0" smtClean="0"/>
              <a:t>, </a:t>
            </a:r>
          </a:p>
          <a:p>
            <a:endParaRPr lang="en-US" sz="1200" dirty="0" smtClean="0"/>
          </a:p>
          <a:p>
            <a:r>
              <a:rPr lang="en-US" sz="1200" dirty="0" smtClean="0"/>
              <a:t>the spot name “</a:t>
            </a:r>
            <a:r>
              <a:rPr lang="en-US" sz="1200" dirty="0" err="1" smtClean="0"/>
              <a:t>Pizhi</a:t>
            </a:r>
            <a:r>
              <a:rPr lang="en-US" sz="1200" dirty="0" smtClean="0"/>
              <a:t>”,  password “</a:t>
            </a:r>
            <a:r>
              <a:rPr lang="en-US" sz="1200" dirty="0" err="1" smtClean="0"/>
              <a:t>innovaker</a:t>
            </a:r>
            <a:r>
              <a:rPr lang="en-US" sz="1200" dirty="0" smtClean="0"/>
              <a:t>”.</a:t>
            </a:r>
          </a:p>
          <a:p>
            <a:endParaRPr lang="en-US" sz="1200" dirty="0" smtClean="0"/>
          </a:p>
          <a:p>
            <a:r>
              <a:rPr lang="en-US" sz="1200" dirty="0" smtClean="0"/>
              <a:t>Start Pi with LCD, the LCD will display Pi IP of hotspot, go to VNC, then remote connect to Raspberry Pi through VNC viewer.</a:t>
            </a:r>
          </a:p>
          <a:p>
            <a:r>
              <a:rPr lang="en-US" sz="1200" dirty="0" smtClean="0"/>
              <a:t/>
            </a:r>
            <a:br>
              <a:rPr lang="en-US" sz="1200" dirty="0" smtClean="0"/>
            </a:br>
            <a:endParaRPr lang="en-US" sz="1200" b="1" dirty="0"/>
          </a:p>
        </p:txBody>
      </p:sp>
      <p:sp>
        <p:nvSpPr>
          <p:cNvPr id="14" name="TextBox 13"/>
          <p:cNvSpPr txBox="1"/>
          <p:nvPr/>
        </p:nvSpPr>
        <p:spPr>
          <a:xfrm>
            <a:off x="383176" y="3152503"/>
            <a:ext cx="2812870" cy="738664"/>
          </a:xfrm>
          <a:prstGeom prst="rect">
            <a:avLst/>
          </a:prstGeom>
          <a:noFill/>
        </p:spPr>
        <p:txBody>
          <a:bodyPr wrap="square" rtlCol="0">
            <a:spAutoFit/>
          </a:bodyPr>
          <a:lstStyle/>
          <a:p>
            <a:r>
              <a:rPr lang="en-US" b="1" i="1" dirty="0" smtClean="0"/>
              <a:t>Option 1: use monitor / keyboard / mouse to connect to </a:t>
            </a:r>
            <a:r>
              <a:rPr lang="en-US" b="1" i="1" dirty="0" err="1" smtClean="0"/>
              <a:t>wifi</a:t>
            </a:r>
            <a:r>
              <a:rPr lang="en-US" b="1" i="1" dirty="0" smtClean="0"/>
              <a:t> (see previous slide)</a:t>
            </a:r>
            <a:endParaRPr lang="en-US" b="1" i="1" dirty="0"/>
          </a:p>
        </p:txBody>
      </p:sp>
    </p:spTree>
    <p:extLst>
      <p:ext uri="{BB962C8B-B14F-4D97-AF65-F5344CB8AC3E}">
        <p14:creationId xmlns:p14="http://schemas.microsoft.com/office/powerpoint/2010/main" xmlns="" val="17699758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27077" y="3890964"/>
            <a:ext cx="7191600" cy="63054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Congratulations </a:t>
            </a:r>
            <a:r>
              <a:rPr lang="en-US" sz="2800" b="1" dirty="0">
                <a:solidFill>
                  <a:srgbClr val="595A5D"/>
                </a:solidFill>
                <a:latin typeface="+mj-lt"/>
              </a:rPr>
              <a:t>O</a:t>
            </a:r>
            <a:r>
              <a:rPr lang="en-US" sz="2800" b="1" dirty="0" smtClean="0">
                <a:solidFill>
                  <a:srgbClr val="595A5D"/>
                </a:solidFill>
                <a:latin typeface="+mj-lt"/>
              </a:rPr>
              <a:t>n Finishing </a:t>
            </a:r>
            <a:endParaRPr lang="en" sz="2800" b="1" dirty="0">
              <a:solidFill>
                <a:srgbClr val="595A5D"/>
              </a:solidFill>
              <a:latin typeface="+mj-lt"/>
            </a:endParaRPr>
          </a:p>
        </p:txBody>
      </p:sp>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80430" y="-923254"/>
            <a:ext cx="8659906" cy="4066942"/>
          </a:xfrm>
          <a:prstGeom prst="rect">
            <a:avLst/>
          </a:prstGeom>
        </p:spPr>
      </p:pic>
      <p:sp>
        <p:nvSpPr>
          <p:cNvPr id="6" name="Rectangle 5"/>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Tree>
    <p:extLst>
      <p:ext uri="{BB962C8B-B14F-4D97-AF65-F5344CB8AC3E}">
        <p14:creationId xmlns:p14="http://schemas.microsoft.com/office/powerpoint/2010/main" xmlns="" val="272826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3</a:t>
            </a:fld>
            <a:endParaRPr lang="en" sz="1200" dirty="0"/>
          </a:p>
        </p:txBody>
      </p:sp>
      <p:sp>
        <p:nvSpPr>
          <p:cNvPr id="14" name="Shape 70"/>
          <p:cNvSpPr txBox="1">
            <a:spLocks/>
          </p:cNvSpPr>
          <p:nvPr/>
        </p:nvSpPr>
        <p:spPr>
          <a:xfrm>
            <a:off x="414235" y="314689"/>
            <a:ext cx="7191600" cy="7112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 sz="2800" b="1" dirty="0" smtClean="0">
                <a:solidFill>
                  <a:srgbClr val="92D050"/>
                </a:solidFill>
                <a:latin typeface="+mj-lt"/>
              </a:rPr>
              <a:t> </a:t>
            </a:r>
            <a:r>
              <a:rPr lang="en" sz="2800" b="1" dirty="0" smtClean="0">
                <a:solidFill>
                  <a:schemeClr val="bg1">
                    <a:lumMod val="50000"/>
                  </a:schemeClr>
                </a:solidFill>
                <a:latin typeface="+mj-lt"/>
              </a:rPr>
              <a:t>What is </a:t>
            </a:r>
            <a:r>
              <a:rPr lang="en" sz="2800" b="1" dirty="0" smtClean="0">
                <a:solidFill>
                  <a:srgbClr val="92D050"/>
                </a:solidFill>
                <a:latin typeface="+mj-lt"/>
              </a:rPr>
              <a:t>Raspberry Pi</a:t>
            </a:r>
            <a:endParaRPr lang="en" sz="2800" b="1" dirty="0">
              <a:solidFill>
                <a:srgbClr val="595A5D"/>
              </a:solidFill>
              <a:latin typeface="+mj-lt"/>
            </a:endParaRPr>
          </a:p>
        </p:txBody>
      </p:sp>
      <p:sp>
        <p:nvSpPr>
          <p:cNvPr id="16" name="Shape 72"/>
          <p:cNvSpPr txBox="1">
            <a:spLocks/>
          </p:cNvSpPr>
          <p:nvPr/>
        </p:nvSpPr>
        <p:spPr>
          <a:xfrm>
            <a:off x="8472457" y="4663216"/>
            <a:ext cx="548700" cy="3936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fld id="{00000000-1234-1234-1234-123412341234}" type="slidenum">
              <a:rPr lang="en" sz="1200" smtClean="0"/>
              <a:pPr/>
              <a:t>3</a:t>
            </a:fld>
            <a:endParaRPr lang="en" sz="1200" dirty="0"/>
          </a:p>
        </p:txBody>
      </p:sp>
      <p:sp>
        <p:nvSpPr>
          <p:cNvPr id="3" name="Rectangle 2"/>
          <p:cNvSpPr/>
          <p:nvPr/>
        </p:nvSpPr>
        <p:spPr>
          <a:xfrm>
            <a:off x="900293" y="1835496"/>
            <a:ext cx="4419049" cy="2172967"/>
          </a:xfrm>
          <a:prstGeom prst="rect">
            <a:avLst/>
          </a:prstGeom>
        </p:spPr>
        <p:txBody>
          <a:bodyPr wrap="square">
            <a:spAutoFit/>
          </a:bodyPr>
          <a:lstStyle/>
          <a:p>
            <a:pPr>
              <a:lnSpc>
                <a:spcPct val="80000"/>
              </a:lnSpc>
              <a:spcAft>
                <a:spcPts val="600"/>
              </a:spcAft>
            </a:pPr>
            <a:r>
              <a:rPr lang="en-US" sz="1200" dirty="0"/>
              <a:t>Raspberry </a:t>
            </a:r>
            <a:r>
              <a:rPr lang="en-US" sz="1200" dirty="0" smtClean="0"/>
              <a:t>Pi is:</a:t>
            </a:r>
          </a:p>
          <a:p>
            <a:pPr>
              <a:lnSpc>
                <a:spcPct val="80000"/>
              </a:lnSpc>
              <a:spcAft>
                <a:spcPts val="600"/>
              </a:spcAft>
            </a:pPr>
            <a:endParaRPr lang="en-US" sz="1200" dirty="0"/>
          </a:p>
          <a:p>
            <a:pPr>
              <a:lnSpc>
                <a:spcPct val="80000"/>
              </a:lnSpc>
              <a:spcAft>
                <a:spcPts val="600"/>
              </a:spcAft>
            </a:pPr>
            <a:r>
              <a:rPr lang="en-US" sz="1200" dirty="0"/>
              <a:t>  . l</a:t>
            </a:r>
            <a:r>
              <a:rPr lang="en-US" sz="1200" dirty="0" smtClean="0"/>
              <a:t>ow cost about $35</a:t>
            </a:r>
            <a:endParaRPr lang="en-US" sz="1200" dirty="0"/>
          </a:p>
          <a:p>
            <a:pPr>
              <a:lnSpc>
                <a:spcPct val="80000"/>
              </a:lnSpc>
              <a:spcAft>
                <a:spcPts val="600"/>
              </a:spcAft>
            </a:pPr>
            <a:r>
              <a:rPr lang="en-US" sz="1200" dirty="0"/>
              <a:t>  . c</a:t>
            </a:r>
            <a:r>
              <a:rPr lang="en-US" sz="1200" dirty="0" smtClean="0"/>
              <a:t>redit card size </a:t>
            </a:r>
          </a:p>
          <a:p>
            <a:pPr>
              <a:lnSpc>
                <a:spcPct val="80000"/>
              </a:lnSpc>
              <a:spcAft>
                <a:spcPts val="600"/>
              </a:spcAft>
            </a:pPr>
            <a:r>
              <a:rPr lang="en-US" sz="1200" dirty="0"/>
              <a:t> </a:t>
            </a:r>
            <a:r>
              <a:rPr lang="en-US" sz="1200" dirty="0" smtClean="0"/>
              <a:t> . run </a:t>
            </a:r>
            <a:r>
              <a:rPr lang="en-US" sz="1200" dirty="0" err="1" smtClean="0"/>
              <a:t>linux</a:t>
            </a:r>
            <a:r>
              <a:rPr lang="en-US" sz="1200" dirty="0" smtClean="0"/>
              <a:t> flavor OS / </a:t>
            </a:r>
            <a:r>
              <a:rPr lang="en-US" sz="1200" dirty="0" err="1" smtClean="0"/>
              <a:t>Raspbian</a:t>
            </a:r>
            <a:endParaRPr lang="en-US" sz="1200" dirty="0"/>
          </a:p>
          <a:p>
            <a:pPr>
              <a:lnSpc>
                <a:spcPct val="80000"/>
              </a:lnSpc>
              <a:spcAft>
                <a:spcPts val="600"/>
              </a:spcAft>
            </a:pPr>
            <a:r>
              <a:rPr lang="en-US" sz="1200" dirty="0"/>
              <a:t>  </a:t>
            </a:r>
            <a:r>
              <a:rPr lang="en-US" sz="1200" dirty="0" smtClean="0"/>
              <a:t>. </a:t>
            </a:r>
            <a:r>
              <a:rPr lang="en-US" sz="1200" dirty="0"/>
              <a:t>s</a:t>
            </a:r>
            <a:r>
              <a:rPr lang="en-US" sz="1200" dirty="0" smtClean="0"/>
              <a:t>upport plenty of</a:t>
            </a:r>
            <a:r>
              <a:rPr lang="en-US" sz="1200" dirty="0"/>
              <a:t> general </a:t>
            </a:r>
            <a:r>
              <a:rPr lang="en-US" sz="1200" dirty="0" smtClean="0"/>
              <a:t>purpose programming</a:t>
            </a:r>
          </a:p>
          <a:p>
            <a:pPr>
              <a:lnSpc>
                <a:spcPct val="80000"/>
              </a:lnSpc>
              <a:spcAft>
                <a:spcPts val="600"/>
              </a:spcAft>
            </a:pPr>
            <a:r>
              <a:rPr lang="en-US" sz="1200" dirty="0"/>
              <a:t> </a:t>
            </a:r>
            <a:r>
              <a:rPr lang="en-US" sz="1200" dirty="0" smtClean="0"/>
              <a:t> . can support multiple interface</a:t>
            </a:r>
          </a:p>
          <a:p>
            <a:pPr>
              <a:lnSpc>
                <a:spcPct val="80000"/>
              </a:lnSpc>
              <a:spcAft>
                <a:spcPts val="600"/>
              </a:spcAft>
            </a:pPr>
            <a:r>
              <a:rPr lang="en-US" sz="1200" dirty="0"/>
              <a:t> </a:t>
            </a:r>
            <a:r>
              <a:rPr lang="en-US" sz="1200" dirty="0" smtClean="0"/>
              <a:t> . can control external hardware through GPIO</a:t>
            </a:r>
            <a:endParaRPr lang="en-IE" sz="1200" dirty="0"/>
          </a:p>
          <a:p>
            <a:pPr>
              <a:lnSpc>
                <a:spcPct val="150000"/>
              </a:lnSpc>
            </a:pPr>
            <a:endParaRPr lang="en-US" dirty="0">
              <a:solidFill>
                <a:srgbClr val="595A5D"/>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14609" y="1059473"/>
            <a:ext cx="364619" cy="405132"/>
          </a:xfrm>
          <a:prstGeom prst="rect">
            <a:avLst/>
          </a:prstGeom>
        </p:spPr>
      </p:pic>
      <p:sp>
        <p:nvSpPr>
          <p:cNvPr id="7" name="Rectangle 6"/>
          <p:cNvSpPr/>
          <p:nvPr/>
        </p:nvSpPr>
        <p:spPr>
          <a:xfrm>
            <a:off x="889620" y="1033113"/>
            <a:ext cx="7246461" cy="387798"/>
          </a:xfrm>
          <a:prstGeom prst="rect">
            <a:avLst/>
          </a:prstGeom>
        </p:spPr>
        <p:txBody>
          <a:bodyPr wrap="square">
            <a:spAutoFit/>
          </a:bodyPr>
          <a:lstStyle/>
          <a:p>
            <a:pPr>
              <a:lnSpc>
                <a:spcPct val="80000"/>
              </a:lnSpc>
              <a:spcAft>
                <a:spcPts val="600"/>
              </a:spcAft>
            </a:pPr>
            <a:r>
              <a:rPr lang="en-US" sz="1200" dirty="0"/>
              <a:t>The Raspberry Pi is a credit-card sized computer which can be used for many of the things that your desktop PC does, like </a:t>
            </a:r>
            <a:r>
              <a:rPr lang="en-US" sz="1200" dirty="0" err="1"/>
              <a:t>wordprocessing</a:t>
            </a:r>
            <a:r>
              <a:rPr lang="en-US" sz="1200" dirty="0"/>
              <a:t> and games. </a:t>
            </a:r>
            <a:r>
              <a:rPr lang="en-US" sz="1200" dirty="0" smtClean="0"/>
              <a:t> </a:t>
            </a:r>
            <a:endParaRPr lang="en-US" sz="1200" dirty="0"/>
          </a:p>
        </p:txBody>
      </p:sp>
      <p:sp>
        <p:nvSpPr>
          <p:cNvPr id="9" name="Rectangle 8"/>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604933" y="2040467"/>
            <a:ext cx="2163143" cy="16679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98603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smtClean="0">
                <a:solidFill>
                  <a:srgbClr val="595A5D"/>
                </a:solidFill>
                <a:latin typeface="+mj-lt"/>
              </a:rPr>
              <a:t>Raspberry Pi</a:t>
            </a:r>
          </a:p>
          <a:p>
            <a:r>
              <a:rPr lang="en-US" sz="2800" b="1" dirty="0" smtClean="0">
                <a:solidFill>
                  <a:srgbClr val="595A5D"/>
                </a:solidFill>
                <a:latin typeface="+mj-lt"/>
              </a:rPr>
              <a:t>Layout</a:t>
            </a:r>
          </a:p>
          <a:p>
            <a:endParaRPr lang="en-US"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4</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34577" y="4934046"/>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948143" y="703940"/>
            <a:ext cx="5026230" cy="32424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866" name="Picture 2" descr="Related image"/>
          <p:cNvPicPr>
            <a:picLocks noChangeAspect="1" noChangeArrowheads="1"/>
          </p:cNvPicPr>
          <p:nvPr/>
        </p:nvPicPr>
        <p:blipFill>
          <a:blip r:embed="rId7"/>
          <a:srcRect/>
          <a:stretch>
            <a:fillRect/>
          </a:stretch>
        </p:blipFill>
        <p:spPr bwMode="auto">
          <a:xfrm>
            <a:off x="3900643" y="694265"/>
            <a:ext cx="5243357" cy="3312055"/>
          </a:xfrm>
          <a:prstGeom prst="rect">
            <a:avLst/>
          </a:prstGeom>
          <a:noFill/>
        </p:spPr>
      </p:pic>
    </p:spTree>
    <p:extLst>
      <p:ext uri="{BB962C8B-B14F-4D97-AF65-F5344CB8AC3E}">
        <p14:creationId xmlns:p14="http://schemas.microsoft.com/office/powerpoint/2010/main" xmlns="" val="478044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smtClean="0">
                <a:solidFill>
                  <a:srgbClr val="595A5D"/>
                </a:solidFill>
              </a:rPr>
              <a:t>Specification</a:t>
            </a:r>
            <a:endParaRPr lang="en-US" sz="2800" b="1" dirty="0">
              <a:solidFill>
                <a:srgbClr val="595A5D"/>
              </a:solidFill>
            </a:endParaRPr>
          </a:p>
          <a:p>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5</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19542" y="707065"/>
            <a:ext cx="4824483" cy="3231654"/>
          </a:xfrm>
          <a:prstGeom prst="rect">
            <a:avLst/>
          </a:prstGeom>
          <a:noFill/>
        </p:spPr>
        <p:txBody>
          <a:bodyPr wrap="square" rtlCol="0">
            <a:spAutoFit/>
          </a:bodyPr>
          <a:lstStyle/>
          <a:p>
            <a:r>
              <a:rPr lang="en-US" sz="1200" dirty="0"/>
              <a:t>Processor </a:t>
            </a:r>
            <a:endParaRPr lang="en-US" sz="1200" dirty="0" smtClean="0"/>
          </a:p>
          <a:p>
            <a:r>
              <a:rPr lang="en-US" sz="1200" dirty="0"/>
              <a:t> </a:t>
            </a:r>
            <a:r>
              <a:rPr lang="en-US" sz="1200" dirty="0" smtClean="0"/>
              <a:t>       Broadcom </a:t>
            </a:r>
            <a:r>
              <a:rPr lang="en-US" sz="1200" dirty="0"/>
              <a:t>BCM2387 chipset. </a:t>
            </a:r>
            <a:endParaRPr lang="en-US" sz="1200" dirty="0" smtClean="0"/>
          </a:p>
          <a:p>
            <a:r>
              <a:rPr lang="en-US" sz="1200" dirty="0"/>
              <a:t> </a:t>
            </a:r>
            <a:r>
              <a:rPr lang="en-US" sz="1200" dirty="0" smtClean="0"/>
              <a:t>       1.2GHz </a:t>
            </a:r>
            <a:r>
              <a:rPr lang="en-US" sz="1200" dirty="0"/>
              <a:t>Quad-Core ARM Cortex-A53 </a:t>
            </a:r>
            <a:endParaRPr lang="en-US" sz="1200" dirty="0" smtClean="0"/>
          </a:p>
          <a:p>
            <a:r>
              <a:rPr lang="en-US" sz="1200" dirty="0"/>
              <a:t> </a:t>
            </a:r>
            <a:r>
              <a:rPr lang="en-US" sz="1200" dirty="0" smtClean="0"/>
              <a:t>       802.11 </a:t>
            </a:r>
            <a:r>
              <a:rPr lang="en-US" sz="1200" dirty="0"/>
              <a:t>b/g/n Wireless LAN and Bluetooth 4.1 </a:t>
            </a:r>
            <a:r>
              <a:rPr lang="en-US" sz="1200" dirty="0" smtClean="0"/>
              <a:t> </a:t>
            </a:r>
          </a:p>
          <a:p>
            <a:r>
              <a:rPr lang="en-US" sz="1200" dirty="0"/>
              <a:t> </a:t>
            </a:r>
            <a:r>
              <a:rPr lang="en-US" sz="1200" dirty="0" smtClean="0"/>
              <a:t>       (</a:t>
            </a:r>
            <a:r>
              <a:rPr lang="en-US" sz="1200" dirty="0"/>
              <a:t>Bluetooth Classic and LE) </a:t>
            </a:r>
            <a:endParaRPr lang="en-US" sz="1200" dirty="0" smtClean="0"/>
          </a:p>
          <a:p>
            <a:endParaRPr lang="en-US" sz="1200" dirty="0" smtClean="0"/>
          </a:p>
          <a:p>
            <a:r>
              <a:rPr lang="en-US" sz="1200" dirty="0" smtClean="0"/>
              <a:t>GPU </a:t>
            </a:r>
          </a:p>
          <a:p>
            <a:r>
              <a:rPr lang="en-US" sz="1200" dirty="0"/>
              <a:t> </a:t>
            </a:r>
            <a:r>
              <a:rPr lang="en-US" sz="1200" dirty="0" smtClean="0"/>
              <a:t>       Dual </a:t>
            </a:r>
            <a:r>
              <a:rPr lang="en-US" sz="1200" dirty="0"/>
              <a:t>Core </a:t>
            </a:r>
            <a:r>
              <a:rPr lang="en-US" sz="1200" dirty="0" err="1"/>
              <a:t>VideoCore</a:t>
            </a:r>
            <a:r>
              <a:rPr lang="en-US" sz="1200" dirty="0"/>
              <a:t> IV® Multimedia Co-Processor. </a:t>
            </a:r>
            <a:r>
              <a:rPr lang="en-US" sz="1200" dirty="0" smtClean="0"/>
              <a:t>   </a:t>
            </a:r>
          </a:p>
          <a:p>
            <a:r>
              <a:rPr lang="en-US" sz="1200" dirty="0"/>
              <a:t> </a:t>
            </a:r>
            <a:r>
              <a:rPr lang="en-US" sz="1200" dirty="0" smtClean="0"/>
              <a:t>       Provides </a:t>
            </a:r>
            <a:r>
              <a:rPr lang="en-US" sz="1200" dirty="0"/>
              <a:t>Open GL ES 2.0, hardware-accelerated </a:t>
            </a:r>
            <a:r>
              <a:rPr lang="en-US" sz="1200" dirty="0" smtClean="0"/>
              <a:t>  </a:t>
            </a:r>
          </a:p>
          <a:p>
            <a:r>
              <a:rPr lang="en-US" sz="1200" dirty="0"/>
              <a:t> </a:t>
            </a:r>
            <a:r>
              <a:rPr lang="en-US" sz="1200" dirty="0" smtClean="0"/>
              <a:t>       </a:t>
            </a:r>
            <a:r>
              <a:rPr lang="en-US" sz="1200" dirty="0" err="1" smtClean="0"/>
              <a:t>OpenVG</a:t>
            </a:r>
            <a:r>
              <a:rPr lang="en-US" sz="1200" dirty="0"/>
              <a:t>, and 1080p30 H.264 high-profile decode. </a:t>
            </a:r>
            <a:r>
              <a:rPr lang="en-US" sz="1200" dirty="0" smtClean="0"/>
              <a:t>  </a:t>
            </a:r>
          </a:p>
          <a:p>
            <a:r>
              <a:rPr lang="en-US" sz="1200" dirty="0"/>
              <a:t> </a:t>
            </a:r>
            <a:r>
              <a:rPr lang="en-US" sz="1200" dirty="0" smtClean="0"/>
              <a:t>       Capable </a:t>
            </a:r>
            <a:r>
              <a:rPr lang="en-US" sz="1200" dirty="0"/>
              <a:t>of 1Gpixel/s, 1.5Gtexel/s or 24GFLOPs with </a:t>
            </a:r>
            <a:endParaRPr lang="en-US" sz="1200" dirty="0" smtClean="0"/>
          </a:p>
          <a:p>
            <a:r>
              <a:rPr lang="en-US" sz="1200" dirty="0"/>
              <a:t> </a:t>
            </a:r>
            <a:r>
              <a:rPr lang="en-US" sz="1200" dirty="0" smtClean="0"/>
              <a:t>       texture </a:t>
            </a:r>
            <a:r>
              <a:rPr lang="en-US" sz="1200" dirty="0"/>
              <a:t>filtering and DMA </a:t>
            </a:r>
            <a:r>
              <a:rPr lang="en-US" sz="1200" dirty="0" smtClean="0"/>
              <a:t>infrastructure</a:t>
            </a:r>
          </a:p>
          <a:p>
            <a:endParaRPr lang="en-US" sz="1200" dirty="0" smtClean="0"/>
          </a:p>
          <a:p>
            <a:r>
              <a:rPr lang="en-US" sz="1200" dirty="0" smtClean="0"/>
              <a:t> </a:t>
            </a:r>
            <a:r>
              <a:rPr lang="en-US" sz="1200" dirty="0"/>
              <a:t>Memory </a:t>
            </a:r>
            <a:r>
              <a:rPr lang="en-US" sz="1200" dirty="0" smtClean="0"/>
              <a:t>        1GB </a:t>
            </a:r>
            <a:r>
              <a:rPr lang="en-US" sz="1200" dirty="0"/>
              <a:t>LPDDR2 </a:t>
            </a:r>
            <a:endParaRPr lang="en-US" sz="1200" dirty="0" smtClean="0"/>
          </a:p>
          <a:p>
            <a:endParaRPr lang="en-US" sz="1200" dirty="0" smtClean="0"/>
          </a:p>
          <a:p>
            <a:r>
              <a:rPr lang="en-US" sz="1200" dirty="0"/>
              <a:t> </a:t>
            </a:r>
            <a:r>
              <a:rPr lang="en-US" sz="1200" dirty="0" smtClean="0"/>
              <a:t>Dimensions    </a:t>
            </a:r>
          </a:p>
          <a:p>
            <a:r>
              <a:rPr lang="en-US" sz="1200" dirty="0"/>
              <a:t> </a:t>
            </a:r>
            <a:r>
              <a:rPr lang="en-US" sz="1200" dirty="0" smtClean="0"/>
              <a:t>     85 </a:t>
            </a:r>
            <a:r>
              <a:rPr lang="en-US" sz="1200" dirty="0"/>
              <a:t>x 56 x 17mm Power Micro USB socket 5V1, 2.5A</a:t>
            </a:r>
            <a:endParaRPr lang="en-US" sz="1200" b="1" dirty="0"/>
          </a:p>
        </p:txBody>
      </p:sp>
      <p:pic>
        <p:nvPicPr>
          <p:cNvPr id="34818" name="Picture 2" descr="Image result for Raspberry Pi 3 specification"/>
          <p:cNvPicPr>
            <a:picLocks noChangeAspect="1" noChangeArrowheads="1"/>
          </p:cNvPicPr>
          <p:nvPr/>
        </p:nvPicPr>
        <p:blipFill>
          <a:blip r:embed="rId6"/>
          <a:srcRect/>
          <a:stretch>
            <a:fillRect/>
          </a:stretch>
        </p:blipFill>
        <p:spPr bwMode="auto">
          <a:xfrm>
            <a:off x="3962399" y="696747"/>
            <a:ext cx="5181601" cy="3252232"/>
          </a:xfrm>
          <a:prstGeom prst="rect">
            <a:avLst/>
          </a:prstGeom>
          <a:noFill/>
        </p:spPr>
      </p:pic>
    </p:spTree>
    <p:extLst>
      <p:ext uri="{BB962C8B-B14F-4D97-AF65-F5344CB8AC3E}">
        <p14:creationId xmlns:p14="http://schemas.microsoft.com/office/powerpoint/2010/main" xmlns="" val="3825108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altLang="zh-CN" sz="2800" b="1" dirty="0">
                <a:solidFill>
                  <a:srgbClr val="595A5D"/>
                </a:solidFill>
              </a:rPr>
              <a:t>connection</a:t>
            </a:r>
            <a:endParaRPr lang="en-US" sz="2800" b="1" dirty="0">
              <a:solidFill>
                <a:srgbClr val="595A5D"/>
              </a:solidFill>
            </a:endParaRPr>
          </a:p>
          <a:p>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6</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698598"/>
            <a:ext cx="4824483" cy="3231654"/>
          </a:xfrm>
          <a:prstGeom prst="rect">
            <a:avLst/>
          </a:prstGeom>
          <a:noFill/>
        </p:spPr>
        <p:txBody>
          <a:bodyPr wrap="square" rtlCol="0">
            <a:spAutoFit/>
          </a:bodyPr>
          <a:lstStyle/>
          <a:p>
            <a:r>
              <a:rPr lang="en-US" sz="1200" dirty="0"/>
              <a:t>Ethernet 10/100 </a:t>
            </a:r>
            <a:endParaRPr lang="en-US" sz="1200" dirty="0" smtClean="0"/>
          </a:p>
          <a:p>
            <a:r>
              <a:rPr lang="en-US" sz="1200" dirty="0"/>
              <a:t> </a:t>
            </a:r>
            <a:r>
              <a:rPr lang="en-US" sz="1200" dirty="0" smtClean="0"/>
              <a:t>                     </a:t>
            </a:r>
            <a:r>
              <a:rPr lang="en-US" sz="1200" dirty="0" err="1" smtClean="0"/>
              <a:t>BaseT</a:t>
            </a:r>
            <a:r>
              <a:rPr lang="en-US" sz="1200" dirty="0" smtClean="0"/>
              <a:t> </a:t>
            </a:r>
            <a:r>
              <a:rPr lang="en-US" sz="1200" dirty="0"/>
              <a:t>Ethernet socket </a:t>
            </a:r>
            <a:endParaRPr lang="en-US" sz="1200" dirty="0" smtClean="0"/>
          </a:p>
          <a:p>
            <a:endParaRPr lang="en-US" sz="1200" dirty="0" smtClean="0"/>
          </a:p>
          <a:p>
            <a:r>
              <a:rPr lang="en-US" sz="1200" dirty="0" smtClean="0"/>
              <a:t>Video </a:t>
            </a:r>
            <a:r>
              <a:rPr lang="en-US" sz="1200" dirty="0"/>
              <a:t>Output HDMI (rev 1.3 &amp; 1.4 </a:t>
            </a:r>
            <a:endParaRPr lang="en-US" sz="1200" dirty="0" smtClean="0"/>
          </a:p>
          <a:p>
            <a:r>
              <a:rPr lang="en-US" sz="1200" dirty="0"/>
              <a:t> </a:t>
            </a:r>
            <a:r>
              <a:rPr lang="en-US" sz="1200" dirty="0" smtClean="0"/>
              <a:t>                     Composite </a:t>
            </a:r>
            <a:r>
              <a:rPr lang="en-US" sz="1200" dirty="0"/>
              <a:t>RCA (PAL and NTSC) </a:t>
            </a:r>
            <a:endParaRPr lang="en-US" sz="1200" dirty="0" smtClean="0"/>
          </a:p>
          <a:p>
            <a:r>
              <a:rPr lang="en-US" sz="1200" dirty="0" smtClean="0"/>
              <a:t>Audio </a:t>
            </a:r>
            <a:r>
              <a:rPr lang="en-US" sz="1200" dirty="0"/>
              <a:t>Output Audio Output 3.5mm jack, </a:t>
            </a:r>
            <a:endParaRPr lang="en-US" sz="1200" dirty="0" smtClean="0"/>
          </a:p>
          <a:p>
            <a:r>
              <a:rPr lang="en-US" sz="1200" dirty="0"/>
              <a:t> </a:t>
            </a:r>
            <a:r>
              <a:rPr lang="en-US" sz="1200" dirty="0" smtClean="0"/>
              <a:t>                     HDMI </a:t>
            </a:r>
            <a:r>
              <a:rPr lang="en-US" sz="1200" dirty="0"/>
              <a:t>USB 4 x USB 2.0 Connector </a:t>
            </a:r>
            <a:endParaRPr lang="en-US" sz="1200" dirty="0" smtClean="0"/>
          </a:p>
          <a:p>
            <a:endParaRPr lang="en-US" sz="1200" dirty="0" smtClean="0"/>
          </a:p>
          <a:p>
            <a:r>
              <a:rPr lang="en-US" sz="1200" dirty="0" smtClean="0"/>
              <a:t>GPIO </a:t>
            </a:r>
            <a:r>
              <a:rPr lang="en-US" sz="1200" dirty="0"/>
              <a:t>Connector 40-pin 2.54 mm (100 mil) expansion </a:t>
            </a:r>
            <a:r>
              <a:rPr lang="en-US" sz="1200" dirty="0" smtClean="0"/>
              <a:t> </a:t>
            </a:r>
          </a:p>
          <a:p>
            <a:r>
              <a:rPr lang="en-US" sz="1200" dirty="0"/>
              <a:t> </a:t>
            </a:r>
            <a:r>
              <a:rPr lang="en-US" sz="1200" dirty="0" smtClean="0"/>
              <a:t>                      header</a:t>
            </a:r>
            <a:r>
              <a:rPr lang="en-US" sz="1200" dirty="0"/>
              <a:t>: 2x20 strip Providing 27 GPIO pins </a:t>
            </a:r>
            <a:endParaRPr lang="en-US" sz="1200" dirty="0" smtClean="0"/>
          </a:p>
          <a:p>
            <a:r>
              <a:rPr lang="en-US" sz="1200" dirty="0"/>
              <a:t> </a:t>
            </a:r>
            <a:r>
              <a:rPr lang="en-US" sz="1200" dirty="0" smtClean="0"/>
              <a:t>                      plus </a:t>
            </a:r>
            <a:r>
              <a:rPr lang="en-US" sz="1200" dirty="0"/>
              <a:t>+3.3 V, +5 V and GND supply </a:t>
            </a:r>
            <a:r>
              <a:rPr lang="en-US" sz="1200" dirty="0" smtClean="0"/>
              <a:t>lines</a:t>
            </a:r>
          </a:p>
          <a:p>
            <a:r>
              <a:rPr lang="en-US" sz="1200" dirty="0" smtClean="0"/>
              <a:t> </a:t>
            </a:r>
          </a:p>
          <a:p>
            <a:r>
              <a:rPr lang="en-US" sz="1200" dirty="0" smtClean="0"/>
              <a:t>Camera </a:t>
            </a:r>
            <a:r>
              <a:rPr lang="en-US" sz="1200" dirty="0"/>
              <a:t>Connector </a:t>
            </a:r>
            <a:endParaRPr lang="en-US" sz="1200" dirty="0" smtClean="0"/>
          </a:p>
          <a:p>
            <a:r>
              <a:rPr lang="en-US" sz="1200" dirty="0"/>
              <a:t> </a:t>
            </a:r>
            <a:r>
              <a:rPr lang="en-US" sz="1200" dirty="0" smtClean="0"/>
              <a:t>                     15-pin </a:t>
            </a:r>
            <a:r>
              <a:rPr lang="en-US" sz="1200" dirty="0"/>
              <a:t>MIPI Camera Serial Interface (CSI-2) </a:t>
            </a:r>
            <a:endParaRPr lang="en-US" sz="1200" dirty="0" smtClean="0"/>
          </a:p>
          <a:p>
            <a:r>
              <a:rPr lang="en-US" sz="1200" dirty="0" smtClean="0"/>
              <a:t>Display </a:t>
            </a:r>
            <a:r>
              <a:rPr lang="en-US" sz="1200" dirty="0"/>
              <a:t>Connector </a:t>
            </a:r>
            <a:r>
              <a:rPr lang="en-US" sz="1200" dirty="0" smtClean="0"/>
              <a:t>DSI 15 </a:t>
            </a:r>
            <a:r>
              <a:rPr lang="en-US" sz="1200" dirty="0"/>
              <a:t>way flat flex cable connector </a:t>
            </a:r>
            <a:endParaRPr lang="en-US" sz="1200" dirty="0" smtClean="0"/>
          </a:p>
          <a:p>
            <a:r>
              <a:rPr lang="en-US" sz="1200" dirty="0"/>
              <a:t> </a:t>
            </a:r>
            <a:r>
              <a:rPr lang="en-US" sz="1200" dirty="0" smtClean="0"/>
              <a:t>                     with </a:t>
            </a:r>
            <a:r>
              <a:rPr lang="en-US" sz="1200" dirty="0"/>
              <a:t>two data lanes and a clock lane </a:t>
            </a:r>
            <a:endParaRPr lang="en-US" sz="1200" dirty="0" smtClean="0"/>
          </a:p>
          <a:p>
            <a:r>
              <a:rPr lang="en-US" sz="1200" dirty="0" smtClean="0"/>
              <a:t>Memory </a:t>
            </a:r>
            <a:r>
              <a:rPr lang="en-US" sz="1200" dirty="0"/>
              <a:t>Card Slot </a:t>
            </a:r>
            <a:r>
              <a:rPr lang="en-US" sz="1200" dirty="0" smtClean="0"/>
              <a:t>          Push/pull </a:t>
            </a:r>
            <a:r>
              <a:rPr lang="en-US" sz="1200" dirty="0"/>
              <a:t>Micro SDIO</a:t>
            </a:r>
            <a:endParaRPr lang="en-US" sz="1200" b="1" dirty="0"/>
          </a:p>
        </p:txBody>
      </p:sp>
      <p:pic>
        <p:nvPicPr>
          <p:cNvPr id="32770" name="Picture 2" descr="Image result for Raspberry Pi 3 connections"/>
          <p:cNvPicPr>
            <a:picLocks noChangeAspect="1" noChangeArrowheads="1"/>
          </p:cNvPicPr>
          <p:nvPr/>
        </p:nvPicPr>
        <p:blipFill>
          <a:blip r:embed="rId6"/>
          <a:srcRect/>
          <a:stretch>
            <a:fillRect/>
          </a:stretch>
        </p:blipFill>
        <p:spPr bwMode="auto">
          <a:xfrm>
            <a:off x="3957860" y="694265"/>
            <a:ext cx="5206198" cy="3242735"/>
          </a:xfrm>
          <a:prstGeom prst="rect">
            <a:avLst/>
          </a:prstGeom>
          <a:noFill/>
        </p:spPr>
      </p:pic>
    </p:spTree>
    <p:extLst>
      <p:ext uri="{BB962C8B-B14F-4D97-AF65-F5344CB8AC3E}">
        <p14:creationId xmlns:p14="http://schemas.microsoft.com/office/powerpoint/2010/main" xmlns="" val="4831284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smtClean="0">
                <a:solidFill>
                  <a:srgbClr val="595A5D"/>
                </a:solidFill>
              </a:rPr>
              <a:t>Operating system</a:t>
            </a:r>
            <a:endParaRPr lang="en-US" sz="2800" b="1" dirty="0">
              <a:solidFill>
                <a:srgbClr val="595A5D"/>
              </a:solidFill>
            </a:endParaRPr>
          </a:p>
          <a:p>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7</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4824483" cy="1600438"/>
          </a:xfrm>
          <a:prstGeom prst="rect">
            <a:avLst/>
          </a:prstGeom>
          <a:noFill/>
        </p:spPr>
        <p:txBody>
          <a:bodyPr wrap="square" rtlCol="0">
            <a:spAutoFit/>
          </a:bodyPr>
          <a:lstStyle/>
          <a:p>
            <a:r>
              <a:rPr lang="en-US" dirty="0"/>
              <a:t>Boots from Micro SD card, running a version of the </a:t>
            </a:r>
            <a:endParaRPr lang="en-US" dirty="0" smtClean="0"/>
          </a:p>
          <a:p>
            <a:endParaRPr lang="en-US" dirty="0" smtClean="0"/>
          </a:p>
          <a:p>
            <a:r>
              <a:rPr lang="en-US" dirty="0" smtClean="0"/>
              <a:t>.   Linux </a:t>
            </a:r>
            <a:r>
              <a:rPr lang="en-US" dirty="0"/>
              <a:t>operating system </a:t>
            </a:r>
            <a:r>
              <a:rPr lang="en-US" dirty="0" smtClean="0"/>
              <a:t>   </a:t>
            </a:r>
          </a:p>
          <a:p>
            <a:endParaRPr lang="en-US" dirty="0" smtClean="0"/>
          </a:p>
          <a:p>
            <a:r>
              <a:rPr lang="en-US" dirty="0" smtClean="0"/>
              <a:t>or </a:t>
            </a:r>
          </a:p>
          <a:p>
            <a:endParaRPr lang="en-US" dirty="0"/>
          </a:p>
          <a:p>
            <a:r>
              <a:rPr lang="en-US" dirty="0" smtClean="0"/>
              <a:t>.   Windows </a:t>
            </a:r>
            <a:r>
              <a:rPr lang="en-US" dirty="0"/>
              <a:t>10 </a:t>
            </a:r>
            <a:r>
              <a:rPr lang="en-US" dirty="0" err="1"/>
              <a:t>IoT</a:t>
            </a:r>
            <a:endParaRPr lang="en-US" b="1" dirty="0" smtClean="0"/>
          </a:p>
        </p:txBody>
      </p:sp>
      <p:pic>
        <p:nvPicPr>
          <p:cNvPr id="30722" name="Picture 2" descr="Image result for Raspberry Pi 3 operating system"/>
          <p:cNvPicPr>
            <a:picLocks noChangeAspect="1" noChangeArrowheads="1"/>
          </p:cNvPicPr>
          <p:nvPr/>
        </p:nvPicPr>
        <p:blipFill>
          <a:blip r:embed="rId6"/>
          <a:srcRect/>
          <a:stretch>
            <a:fillRect/>
          </a:stretch>
        </p:blipFill>
        <p:spPr bwMode="auto">
          <a:xfrm>
            <a:off x="3943473" y="694266"/>
            <a:ext cx="5200527" cy="3242734"/>
          </a:xfrm>
          <a:prstGeom prst="rect">
            <a:avLst/>
          </a:prstGeom>
          <a:noFill/>
        </p:spPr>
      </p:pic>
    </p:spTree>
    <p:extLst>
      <p:ext uri="{BB962C8B-B14F-4D97-AF65-F5344CB8AC3E}">
        <p14:creationId xmlns:p14="http://schemas.microsoft.com/office/powerpoint/2010/main" xmlns="" val="40289448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smtClean="0">
                <a:solidFill>
                  <a:srgbClr val="595A5D"/>
                </a:solidFill>
              </a:rPr>
              <a:t>Key applications</a:t>
            </a:r>
            <a:endParaRPr lang="en-US" sz="2800" b="1" dirty="0">
              <a:solidFill>
                <a:srgbClr val="595A5D"/>
              </a:solidFill>
            </a:endParaRPr>
          </a:p>
          <a:p>
            <a:endParaRPr lang="en" sz="2800" b="1" dirty="0" smtClean="0">
              <a:solidFill>
                <a:srgbClr val="595A5D"/>
              </a:solidFill>
              <a:latin typeface="+mj-lt"/>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8</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4824483" cy="2862322"/>
          </a:xfrm>
          <a:prstGeom prst="rect">
            <a:avLst/>
          </a:prstGeom>
          <a:noFill/>
        </p:spPr>
        <p:txBody>
          <a:bodyPr wrap="square" rtlCol="0">
            <a:spAutoFit/>
          </a:bodyPr>
          <a:lstStyle/>
          <a:p>
            <a:r>
              <a:rPr lang="en-US" sz="1200" dirty="0" smtClean="0"/>
              <a:t>• </a:t>
            </a:r>
            <a:r>
              <a:rPr lang="en-US" sz="1200" dirty="0"/>
              <a:t>Low cost PC/tablet/laptop  </a:t>
            </a:r>
            <a:r>
              <a:rPr lang="en-US" sz="1200" dirty="0" smtClean="0"/>
              <a:t>      • </a:t>
            </a:r>
            <a:r>
              <a:rPr lang="en-US" sz="1200" dirty="0" err="1"/>
              <a:t>IoT</a:t>
            </a:r>
            <a:r>
              <a:rPr lang="en-US" sz="1200" dirty="0"/>
              <a:t> applications </a:t>
            </a:r>
            <a:endParaRPr lang="en-US" sz="1200" dirty="0" smtClean="0"/>
          </a:p>
          <a:p>
            <a:endParaRPr lang="en-US" sz="1200" dirty="0"/>
          </a:p>
          <a:p>
            <a:r>
              <a:rPr lang="en-US" sz="1200" dirty="0" smtClean="0"/>
              <a:t>• </a:t>
            </a:r>
            <a:r>
              <a:rPr lang="en-US" sz="1200" dirty="0"/>
              <a:t>Media </a:t>
            </a:r>
            <a:r>
              <a:rPr lang="en-US" sz="1200" dirty="0" smtClean="0"/>
              <a:t>center                            • </a:t>
            </a:r>
            <a:r>
              <a:rPr lang="en-US" sz="1200" dirty="0"/>
              <a:t>Robotics </a:t>
            </a:r>
            <a:endParaRPr lang="en-US" sz="1200" dirty="0" smtClean="0"/>
          </a:p>
          <a:p>
            <a:endParaRPr lang="en-US" sz="1200" dirty="0"/>
          </a:p>
          <a:p>
            <a:r>
              <a:rPr lang="en-US" sz="1200" dirty="0" smtClean="0"/>
              <a:t>• </a:t>
            </a:r>
            <a:r>
              <a:rPr lang="en-US" sz="1200" dirty="0"/>
              <a:t>Industrial/Home automation </a:t>
            </a:r>
            <a:endParaRPr lang="en-US" sz="1200" dirty="0" smtClean="0"/>
          </a:p>
          <a:p>
            <a:endParaRPr lang="en-US" sz="1200" dirty="0"/>
          </a:p>
          <a:p>
            <a:r>
              <a:rPr lang="en-US" sz="1200" dirty="0" smtClean="0"/>
              <a:t>• </a:t>
            </a:r>
            <a:r>
              <a:rPr lang="en-US" sz="1200" dirty="0"/>
              <a:t>Server/cloud server </a:t>
            </a:r>
            <a:endParaRPr lang="en-US" sz="1200" dirty="0" smtClean="0"/>
          </a:p>
          <a:p>
            <a:endParaRPr lang="en-US" sz="1200" dirty="0"/>
          </a:p>
          <a:p>
            <a:r>
              <a:rPr lang="en-US" sz="1200" dirty="0" smtClean="0"/>
              <a:t>• </a:t>
            </a:r>
            <a:r>
              <a:rPr lang="en-US" sz="1200" dirty="0"/>
              <a:t>Print server • Security monitoring </a:t>
            </a:r>
            <a:endParaRPr lang="en-US" sz="1200" dirty="0" smtClean="0"/>
          </a:p>
          <a:p>
            <a:endParaRPr lang="en-US" sz="1200" dirty="0"/>
          </a:p>
          <a:p>
            <a:r>
              <a:rPr lang="en-US" sz="1200" dirty="0" smtClean="0"/>
              <a:t>• </a:t>
            </a:r>
            <a:r>
              <a:rPr lang="en-US" sz="1200" dirty="0"/>
              <a:t>Web camera • Gaming </a:t>
            </a:r>
            <a:endParaRPr lang="en-US" sz="1200" dirty="0" smtClean="0"/>
          </a:p>
          <a:p>
            <a:endParaRPr lang="en-US" sz="1200" dirty="0"/>
          </a:p>
          <a:p>
            <a:r>
              <a:rPr lang="en-US" sz="1200" dirty="0" smtClean="0"/>
              <a:t>• </a:t>
            </a:r>
            <a:r>
              <a:rPr lang="en-US" sz="1200" dirty="0"/>
              <a:t>Wireless access point </a:t>
            </a:r>
            <a:endParaRPr lang="en-US" sz="1200" dirty="0" smtClean="0"/>
          </a:p>
          <a:p>
            <a:endParaRPr lang="en-US" sz="1200" dirty="0"/>
          </a:p>
          <a:p>
            <a:r>
              <a:rPr lang="en-US" sz="1200" dirty="0" smtClean="0"/>
              <a:t>• </a:t>
            </a:r>
            <a:r>
              <a:rPr lang="en-US" sz="1200" dirty="0"/>
              <a:t>Environmental sensing/monitoring (e.g. weather station)</a:t>
            </a:r>
            <a:endParaRPr lang="en-US" sz="1200" b="1" dirty="0"/>
          </a:p>
        </p:txBody>
      </p:sp>
      <p:pic>
        <p:nvPicPr>
          <p:cNvPr id="28674" name="Picture 2" descr="Related image"/>
          <p:cNvPicPr>
            <a:picLocks noChangeAspect="1" noChangeArrowheads="1"/>
          </p:cNvPicPr>
          <p:nvPr/>
        </p:nvPicPr>
        <p:blipFill>
          <a:blip r:embed="rId6"/>
          <a:srcRect/>
          <a:stretch>
            <a:fillRect/>
          </a:stretch>
        </p:blipFill>
        <p:spPr bwMode="auto">
          <a:xfrm>
            <a:off x="457200" y="1912056"/>
            <a:ext cx="2518834" cy="1824390"/>
          </a:xfrm>
          <a:prstGeom prst="rect">
            <a:avLst/>
          </a:prstGeom>
          <a:noFill/>
        </p:spPr>
      </p:pic>
    </p:spTree>
    <p:extLst>
      <p:ext uri="{BB962C8B-B14F-4D97-AF65-F5344CB8AC3E}">
        <p14:creationId xmlns:p14="http://schemas.microsoft.com/office/powerpoint/2010/main" xmlns="" val="1142278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
        <p:cNvGrpSpPr/>
        <p:nvPr/>
      </p:nvGrpSpPr>
      <p:grpSpPr>
        <a:xfrm>
          <a:off x="0" y="0"/>
          <a:ext cx="0" cy="0"/>
          <a:chOff x="0" y="0"/>
          <a:chExt cx="0" cy="0"/>
        </a:xfrm>
      </p:grpSpPr>
      <p:sp>
        <p:nvSpPr>
          <p:cNvPr id="5" name="Shape 70"/>
          <p:cNvSpPr txBox="1">
            <a:spLocks/>
          </p:cNvSpPr>
          <p:nvPr/>
        </p:nvSpPr>
        <p:spPr>
          <a:xfrm>
            <a:off x="414235" y="256965"/>
            <a:ext cx="7191600" cy="192515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Roboto Slab"/>
              <a:buNone/>
              <a:defRPr sz="1800" b="0" i="0" u="none" strike="noStrike" cap="none">
                <a:solidFill>
                  <a:schemeClr val="dk1"/>
                </a:solidFill>
                <a:latin typeface="Roboto Slab"/>
                <a:ea typeface="Roboto Slab"/>
                <a:cs typeface="Roboto Slab"/>
                <a:sym typeface="Roboto Slab"/>
              </a:defRPr>
            </a:lvl1pPr>
            <a:lvl2pPr marR="0" lvl="1"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2pPr>
            <a:lvl3pPr marR="0" lvl="2"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3pPr>
            <a:lvl4pPr marR="0" lvl="3"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4pPr>
            <a:lvl5pPr marR="0" lvl="4"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5pPr>
            <a:lvl6pPr marR="0" lvl="5"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6pPr>
            <a:lvl7pPr marR="0" lvl="6"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7pPr>
            <a:lvl8pPr marR="0" lvl="7"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8pPr>
            <a:lvl9pPr marR="0" lvl="8" algn="l" rtl="0">
              <a:lnSpc>
                <a:spcPct val="115000"/>
              </a:lnSpc>
              <a:spcBef>
                <a:spcPts val="0"/>
              </a:spcBef>
              <a:spcAft>
                <a:spcPts val="1600"/>
              </a:spcAft>
              <a:buClr>
                <a:schemeClr val="dk1"/>
              </a:buClr>
              <a:buFont typeface="Roboto"/>
              <a:buNone/>
              <a:defRPr sz="1400" b="0" i="0" u="none" strike="noStrike" cap="none">
                <a:solidFill>
                  <a:schemeClr val="dk1"/>
                </a:solidFill>
                <a:latin typeface="Roboto"/>
                <a:ea typeface="Roboto"/>
                <a:cs typeface="Roboto"/>
                <a:sym typeface="Roboto"/>
              </a:defRPr>
            </a:lvl9pPr>
          </a:lstStyle>
          <a:p>
            <a:r>
              <a:rPr lang="en-US" sz="2800" b="1" dirty="0">
                <a:solidFill>
                  <a:srgbClr val="595A5D"/>
                </a:solidFill>
              </a:rPr>
              <a:t>Raspberry </a:t>
            </a:r>
            <a:r>
              <a:rPr lang="en-US" sz="2800" b="1" dirty="0" smtClean="0">
                <a:solidFill>
                  <a:srgbClr val="595A5D"/>
                </a:solidFill>
              </a:rPr>
              <a:t>Pi</a:t>
            </a:r>
          </a:p>
          <a:p>
            <a:r>
              <a:rPr lang="en-US" sz="2800" b="1" dirty="0" smtClean="0">
                <a:solidFill>
                  <a:srgbClr val="595A5D"/>
                </a:solidFill>
              </a:rPr>
              <a:t>GPIO I</a:t>
            </a:r>
          </a:p>
          <a:p>
            <a:r>
              <a:rPr lang="en-US" sz="2800" b="1" dirty="0" smtClean="0">
                <a:solidFill>
                  <a:srgbClr val="595A5D"/>
                </a:solidFill>
              </a:rPr>
              <a:t>layout</a:t>
            </a:r>
            <a:endParaRPr lang="en-US" sz="2800" b="1" dirty="0">
              <a:solidFill>
                <a:srgbClr val="595A5D"/>
              </a:solidFill>
            </a:endParaRPr>
          </a:p>
        </p:txBody>
      </p:sp>
      <p:sp>
        <p:nvSpPr>
          <p:cNvPr id="6"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sz="1200"/>
              <a:pPr lvl="0">
                <a:spcBef>
                  <a:spcPts val="0"/>
                </a:spcBef>
                <a:buNone/>
              </a:pPr>
              <a:t>9</a:t>
            </a:fld>
            <a:endParaRPr lang="en" sz="1200" dirty="0"/>
          </a:p>
        </p:txBody>
      </p:sp>
      <p:sp>
        <p:nvSpPr>
          <p:cNvPr id="8" name="Rectangle 7"/>
          <p:cNvSpPr/>
          <p:nvPr/>
        </p:nvSpPr>
        <p:spPr>
          <a:xfrm>
            <a:off x="3953436" y="767974"/>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screen shot of the TPL app">
            <a:extLst>
              <a:ext uri="{FF2B5EF4-FFF2-40B4-BE49-F238E27FC236}">
                <a16:creationId xmlns="" xmlns:a16="http://schemas.microsoft.com/office/drawing/2014/main" id="{C2CA6901-2A5E-4499-8EE0-6A42063EB05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48143" y="767974"/>
            <a:ext cx="5195857" cy="298342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64777" y="4573789"/>
            <a:ext cx="1653988" cy="2862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838842" y="464061"/>
            <a:ext cx="7446254" cy="4252841"/>
          </a:xfrm>
          <a:prstGeom prst="rect">
            <a:avLst/>
          </a:prstGeom>
        </p:spPr>
      </p:pic>
      <p:sp>
        <p:nvSpPr>
          <p:cNvPr id="13" name="Rectangle 12"/>
          <p:cNvSpPr/>
          <p:nvPr/>
        </p:nvSpPr>
        <p:spPr>
          <a:xfrm>
            <a:off x="3966687" y="703942"/>
            <a:ext cx="5190564" cy="32424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65586" y="4989612"/>
            <a:ext cx="1996068" cy="153888"/>
          </a:xfrm>
          <a:prstGeom prst="rect">
            <a:avLst/>
          </a:prstGeom>
          <a:noFill/>
          <a:ln w="25400" cap="flat" cmpd="sng" algn="ctr">
            <a:noFill/>
            <a:prstDash val="solid"/>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altLang="zh-CN" sz="1000" dirty="0" smtClean="0">
                <a:solidFill>
                  <a:srgbClr val="000000"/>
                </a:solidFill>
                <a:latin typeface="Arial" panose="020B0604020202020204" pitchFamily="34" charset="0"/>
              </a:rPr>
              <a:t>Copyright @ 2018  </a:t>
            </a:r>
            <a:r>
              <a:rPr lang="en-US" altLang="zh-CN" sz="1000" dirty="0" err="1" smtClean="0">
                <a:solidFill>
                  <a:srgbClr val="000000"/>
                </a:solidFill>
                <a:latin typeface="Arial" panose="020B0604020202020204" pitchFamily="34" charset="0"/>
              </a:rPr>
              <a:t>Innovaker</a:t>
            </a:r>
            <a:endParaRPr lang="en-US" sz="1000" dirty="0">
              <a:solidFill>
                <a:srgbClr val="000000"/>
              </a:solidFill>
              <a:latin typeface="Arial" panose="020B0604020202020204" pitchFamily="34" charset="0"/>
            </a:endParaRPr>
          </a:p>
        </p:txBody>
      </p:sp>
      <p:sp>
        <p:nvSpPr>
          <p:cNvPr id="14" name="TextBox 13"/>
          <p:cNvSpPr txBox="1"/>
          <p:nvPr/>
        </p:nvSpPr>
        <p:spPr>
          <a:xfrm>
            <a:off x="4136476" y="774798"/>
            <a:ext cx="4824483" cy="861774"/>
          </a:xfrm>
          <a:prstGeom prst="rect">
            <a:avLst/>
          </a:prstGeom>
          <a:noFill/>
        </p:spPr>
        <p:txBody>
          <a:bodyPr wrap="square" rtlCol="0">
            <a:spAutoFit/>
          </a:bodyPr>
          <a:lstStyle/>
          <a:p>
            <a:r>
              <a:rPr lang="en-US" sz="1200" dirty="0" smtClean="0"/>
              <a:t>GPIO </a:t>
            </a:r>
            <a:r>
              <a:rPr lang="en-US" sz="1200" dirty="0"/>
              <a:t> (general purpose input/output</a:t>
            </a:r>
            <a:r>
              <a:rPr lang="en-US" sz="1200" dirty="0" smtClean="0"/>
              <a:t>) pins are used to </a:t>
            </a:r>
            <a:r>
              <a:rPr lang="en-US" sz="1200" dirty="0"/>
              <a:t>communicate with other circuitry such as extension boards, custom circuits and much more. </a:t>
            </a:r>
            <a:endParaRPr lang="en-US" sz="1200" b="1" dirty="0" smtClean="0"/>
          </a:p>
          <a:p>
            <a:endParaRPr lang="en-US" sz="1200" b="1" dirty="0"/>
          </a:p>
        </p:txBody>
      </p:sp>
      <p:pic>
        <p:nvPicPr>
          <p:cNvPr id="3075" name="Picture 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055404" y="2259688"/>
            <a:ext cx="5013129" cy="15419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72718530"/>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9227</TotalTime>
  <Words>1874</Words>
  <Application>Microsoft Office PowerPoint</Application>
  <PresentationFormat>On-screen Show (16:9)</PresentationFormat>
  <Paragraphs>377</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marina</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cp:lastModifiedBy>David Peng</cp:lastModifiedBy>
  <cp:revision>380</cp:revision>
  <dcterms:modified xsi:type="dcterms:W3CDTF">2018-01-25T17:23:48Z</dcterms:modified>
</cp:coreProperties>
</file>